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56" r:id="rId3"/>
    <p:sldId id="283" r:id="rId4"/>
    <p:sldId id="257" r:id="rId5"/>
    <p:sldId id="263" r:id="rId6"/>
    <p:sldId id="262" r:id="rId7"/>
    <p:sldId id="261" r:id="rId8"/>
    <p:sldId id="260" r:id="rId9"/>
    <p:sldId id="258" r:id="rId10"/>
    <p:sldId id="259" r:id="rId11"/>
    <p:sldId id="284" r:id="rId12"/>
  </p:sldIdLst>
  <p:sldSz cx="12192000" cy="6858000"/>
  <p:notesSz cx="6858000" cy="9144000"/>
  <p:embeddedFontLst>
    <p:embeddedFont>
      <p:font typeface="Corbel" panose="020B0503020204020204" pitchFamily="34" charset="0"/>
      <p:regular r:id="rId14"/>
      <p:bold r:id="rId15"/>
      <p:italic r:id="rId16"/>
      <p:boldItalic r:id="rId17"/>
    </p:embeddedFont>
    <p:embeddedFont>
      <p:font typeface="Helvetica" panose="020B060402020202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Source Sans Pro" panose="020B050303040302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0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9436" autoAdjust="0"/>
  </p:normalViewPr>
  <p:slideViewPr>
    <p:cSldViewPr snapToGrid="0">
      <p:cViewPr>
        <p:scale>
          <a:sx n="63" d="100"/>
          <a:sy n="63" d="100"/>
        </p:scale>
        <p:origin x="1224"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3D814-2846-4238-847A-ABFD575E72DB}"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A44C7-A7B9-43B9-B005-F52BB536C109}" type="slidenum">
              <a:rPr lang="en-US" smtClean="0"/>
              <a:t>‹#›</a:t>
            </a:fld>
            <a:endParaRPr lang="en-US"/>
          </a:p>
        </p:txBody>
      </p:sp>
    </p:spTree>
    <p:extLst>
      <p:ext uri="{BB962C8B-B14F-4D97-AF65-F5344CB8AC3E}">
        <p14:creationId xmlns:p14="http://schemas.microsoft.com/office/powerpoint/2010/main" val="359007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audience, get to know where from and pathways of interest</a:t>
            </a:r>
          </a:p>
        </p:txBody>
      </p:sp>
      <p:sp>
        <p:nvSpPr>
          <p:cNvPr id="4" name="Slide Number Placeholder 3"/>
          <p:cNvSpPr>
            <a:spLocks noGrp="1"/>
          </p:cNvSpPr>
          <p:nvPr>
            <p:ph type="sldNum" sz="quarter" idx="5"/>
          </p:nvPr>
        </p:nvSpPr>
        <p:spPr/>
        <p:txBody>
          <a:bodyPr/>
          <a:lstStyle/>
          <a:p>
            <a:fld id="{1DCA44C7-A7B9-43B9-B005-F52BB536C109}" type="slidenum">
              <a:rPr lang="en-US" smtClean="0"/>
              <a:t>1</a:t>
            </a:fld>
            <a:endParaRPr lang="en-US"/>
          </a:p>
        </p:txBody>
      </p:sp>
    </p:spTree>
    <p:extLst>
      <p:ext uri="{BB962C8B-B14F-4D97-AF65-F5344CB8AC3E}">
        <p14:creationId xmlns:p14="http://schemas.microsoft.com/office/powerpoint/2010/main" val="154213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we are and why we can help the student (and alumni) thru their time at UC and pathway to Pre-Professional Schools</a:t>
            </a:r>
          </a:p>
        </p:txBody>
      </p:sp>
      <p:sp>
        <p:nvSpPr>
          <p:cNvPr id="4" name="Slide Number Placeholder 3"/>
          <p:cNvSpPr>
            <a:spLocks noGrp="1"/>
          </p:cNvSpPr>
          <p:nvPr>
            <p:ph type="sldNum" sz="quarter" idx="5"/>
          </p:nvPr>
        </p:nvSpPr>
        <p:spPr/>
        <p:txBody>
          <a:bodyPr/>
          <a:lstStyle/>
          <a:p>
            <a:fld id="{1DCA44C7-A7B9-43B9-B005-F52BB536C109}" type="slidenum">
              <a:rPr lang="en-US" smtClean="0"/>
              <a:t>2</a:t>
            </a:fld>
            <a:endParaRPr lang="en-US"/>
          </a:p>
        </p:txBody>
      </p:sp>
    </p:spTree>
    <p:extLst>
      <p:ext uri="{BB962C8B-B14F-4D97-AF65-F5344CB8AC3E}">
        <p14:creationId xmlns:p14="http://schemas.microsoft.com/office/powerpoint/2010/main" val="423367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Pathways in Law and Health … different than a major, since you really can major in anything you want.  Where is audience on these paths?  Anyone interested in exploring more than 1? That’s a good thing! </a:t>
            </a:r>
          </a:p>
        </p:txBody>
      </p:sp>
      <p:sp>
        <p:nvSpPr>
          <p:cNvPr id="4" name="Slide Number Placeholder 3"/>
          <p:cNvSpPr>
            <a:spLocks noGrp="1"/>
          </p:cNvSpPr>
          <p:nvPr>
            <p:ph type="sldNum" sz="quarter" idx="5"/>
          </p:nvPr>
        </p:nvSpPr>
        <p:spPr/>
        <p:txBody>
          <a:bodyPr/>
          <a:lstStyle/>
          <a:p>
            <a:fld id="{1DCA44C7-A7B9-43B9-B005-F52BB536C109}" type="slidenum">
              <a:rPr lang="en-US" smtClean="0"/>
              <a:t>3</a:t>
            </a:fld>
            <a:endParaRPr lang="en-US"/>
          </a:p>
        </p:txBody>
      </p:sp>
    </p:spTree>
    <p:extLst>
      <p:ext uri="{BB962C8B-B14F-4D97-AF65-F5344CB8AC3E}">
        <p14:creationId xmlns:p14="http://schemas.microsoft.com/office/powerpoint/2010/main" val="389839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 is an exciting and changing environment for STUDENTS and FAMILIES. In High School family members may have taken the lead and responsibility for information gathering,  with the student following.  Now,  in college that will flip and it’s the family members role to support and coach but allow and encourage the student to take the lead on finding information, </a:t>
            </a:r>
            <a:r>
              <a:rPr lang="en-US" u="sng" dirty="0"/>
              <a:t>asking questions </a:t>
            </a:r>
            <a:r>
              <a:rPr lang="en-US" dirty="0"/>
              <a:t>and then </a:t>
            </a:r>
            <a:r>
              <a:rPr lang="en-US" u="sng" dirty="0"/>
              <a:t>informing themselves and the family members </a:t>
            </a:r>
            <a:r>
              <a:rPr lang="en-US" dirty="0"/>
              <a:t>of what they learned, next steps, goals, resources and opportunities.  </a:t>
            </a:r>
          </a:p>
          <a:p>
            <a:endParaRPr lang="en-US" dirty="0"/>
          </a:p>
          <a:p>
            <a:r>
              <a:rPr lang="en-US" dirty="0"/>
              <a:t>This is a change and can feel awkward at first, but it allows students to grow in intrapersonal and interpersonal competencies.  Our next slides show the importance of these competencies. </a:t>
            </a:r>
          </a:p>
        </p:txBody>
      </p:sp>
      <p:sp>
        <p:nvSpPr>
          <p:cNvPr id="4" name="Slide Number Placeholder 3"/>
          <p:cNvSpPr>
            <a:spLocks noGrp="1"/>
          </p:cNvSpPr>
          <p:nvPr>
            <p:ph type="sldNum" sz="quarter" idx="5"/>
          </p:nvPr>
        </p:nvSpPr>
        <p:spPr/>
        <p:txBody>
          <a:bodyPr/>
          <a:lstStyle/>
          <a:p>
            <a:fld id="{1DCA44C7-A7B9-43B9-B005-F52BB536C109}" type="slidenum">
              <a:rPr lang="en-US" smtClean="0"/>
              <a:t>4</a:t>
            </a:fld>
            <a:endParaRPr lang="en-US"/>
          </a:p>
        </p:txBody>
      </p:sp>
    </p:spTree>
    <p:extLst>
      <p:ext uri="{BB962C8B-B14F-4D97-AF65-F5344CB8AC3E}">
        <p14:creationId xmlns:p14="http://schemas.microsoft.com/office/powerpoint/2010/main" val="252989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Reasoning and the Science competencies will be developed through classes and possible research opportunities.  We have a lot to glean from here at UC. </a:t>
            </a:r>
          </a:p>
          <a:p>
            <a:endParaRPr lang="en-US" dirty="0"/>
          </a:p>
          <a:p>
            <a:r>
              <a:rPr lang="en-US" dirty="0"/>
              <a:t>Interpersonal and Intrapersonal competencies are those HUMAN SKILLS that are don’t come from a book but rather through participation in student leadership, jobs, volunteering, service, shadowing, meeting with professors, becoming a tutor, resident assistant and many other opportunities at UC and our surrounding community. </a:t>
            </a:r>
          </a:p>
        </p:txBody>
      </p:sp>
      <p:sp>
        <p:nvSpPr>
          <p:cNvPr id="4" name="Slide Number Placeholder 3"/>
          <p:cNvSpPr>
            <a:spLocks noGrp="1"/>
          </p:cNvSpPr>
          <p:nvPr>
            <p:ph type="sldNum" sz="quarter" idx="5"/>
          </p:nvPr>
        </p:nvSpPr>
        <p:spPr/>
        <p:txBody>
          <a:bodyPr/>
          <a:lstStyle/>
          <a:p>
            <a:fld id="{1DCA44C7-A7B9-43B9-B005-F52BB536C109}" type="slidenum">
              <a:rPr lang="en-US" smtClean="0"/>
              <a:t>5</a:t>
            </a:fld>
            <a:endParaRPr lang="en-US"/>
          </a:p>
        </p:txBody>
      </p:sp>
    </p:spTree>
    <p:extLst>
      <p:ext uri="{BB962C8B-B14F-4D97-AF65-F5344CB8AC3E}">
        <p14:creationId xmlns:p14="http://schemas.microsoft.com/office/powerpoint/2010/main" val="47162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(and do) major in anything at UC and still pursue Law, Medicine and other health care pathways.  Law does not have specific courses required to apply so that allows some very wide flexibility.  We link to the recommended Pre-Law courses as well as a great Discoverlaw.org website.  Talking to your PPAC advisor for Pre-Law will also help you narrow in your plan.</a:t>
            </a:r>
          </a:p>
          <a:p>
            <a:endParaRPr lang="en-US" dirty="0"/>
          </a:p>
          <a:p>
            <a:r>
              <a:rPr lang="en-US" dirty="0"/>
              <a:t>Pre-Health pathways do require specific classes (we have linked in slide) and some majors; like Biology /Neuroscience, Health Sciences, and Medical Sciences, naturally have most of these pre-requisite courses.  However, if a student majors in English or Psychology for example those majors don’t have the pre-requisite courses within the major working with your PPAC advisor we can help students plan to work those into your 4-year plan.  Many, students do have primary majors/minors that are not science and still are successful when they work with the PPAC to fulfill the pre-requisite courses. </a:t>
            </a:r>
          </a:p>
        </p:txBody>
      </p:sp>
      <p:sp>
        <p:nvSpPr>
          <p:cNvPr id="4" name="Slide Number Placeholder 3"/>
          <p:cNvSpPr>
            <a:spLocks noGrp="1"/>
          </p:cNvSpPr>
          <p:nvPr>
            <p:ph type="sldNum" sz="quarter" idx="5"/>
          </p:nvPr>
        </p:nvSpPr>
        <p:spPr/>
        <p:txBody>
          <a:bodyPr/>
          <a:lstStyle/>
          <a:p>
            <a:fld id="{1DCA44C7-A7B9-43B9-B005-F52BB536C109}" type="slidenum">
              <a:rPr lang="en-US" smtClean="0"/>
              <a:t>6</a:t>
            </a:fld>
            <a:endParaRPr lang="en-US"/>
          </a:p>
        </p:txBody>
      </p:sp>
    </p:spTree>
    <p:extLst>
      <p:ext uri="{BB962C8B-B14F-4D97-AF65-F5344CB8AC3E}">
        <p14:creationId xmlns:p14="http://schemas.microsoft.com/office/powerpoint/2010/main" val="24800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a:t>
            </a:r>
            <a:r>
              <a:rPr lang="en-US" dirty="0" err="1"/>
              <a:t>expections</a:t>
            </a:r>
            <a:r>
              <a:rPr lang="en-US" dirty="0"/>
              <a:t> and rigor on this path is tough.  3.5 and higher GPA is strongly advised to have a competitive application.  If an A grade is 4.0, and a B grade is 3.0 that means mostly A’s and some B’s. </a:t>
            </a:r>
          </a:p>
          <a:p>
            <a:endParaRPr lang="en-US" dirty="0"/>
          </a:p>
          <a:p>
            <a:r>
              <a:rPr lang="en-US" dirty="0"/>
              <a:t>The biggest surprise for students is also the non-academic experiences .  In order to develop those competencies, we mentioned before, professional schools want to see career exploration (shadowing, part-time work or other exposure) + Service to community/volunteering + leadership/involvement in organizations + research exposure.  During these academic and non-academic experiences students need to also develop their professional demeanor and skills with human interactions. </a:t>
            </a:r>
          </a:p>
          <a:p>
            <a:endParaRPr lang="en-US" dirty="0"/>
          </a:p>
          <a:p>
            <a:r>
              <a:rPr lang="en-US" dirty="0"/>
              <a:t>This is a lot of STUFF to fit into an already full class/study schedule.  Our next slide shows in more detail what we mean for time management and our 60hr/rule</a:t>
            </a:r>
          </a:p>
        </p:txBody>
      </p:sp>
      <p:sp>
        <p:nvSpPr>
          <p:cNvPr id="4" name="Slide Number Placeholder 3"/>
          <p:cNvSpPr>
            <a:spLocks noGrp="1"/>
          </p:cNvSpPr>
          <p:nvPr>
            <p:ph type="sldNum" sz="quarter" idx="5"/>
          </p:nvPr>
        </p:nvSpPr>
        <p:spPr/>
        <p:txBody>
          <a:bodyPr/>
          <a:lstStyle/>
          <a:p>
            <a:fld id="{1DCA44C7-A7B9-43B9-B005-F52BB536C109}" type="slidenum">
              <a:rPr lang="en-US" smtClean="0"/>
              <a:t>7</a:t>
            </a:fld>
            <a:endParaRPr lang="en-US"/>
          </a:p>
        </p:txBody>
      </p:sp>
    </p:spTree>
    <p:extLst>
      <p:ext uri="{BB962C8B-B14F-4D97-AF65-F5344CB8AC3E}">
        <p14:creationId xmlns:p14="http://schemas.microsoft.com/office/powerpoint/2010/main" val="302135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Psychology and Human performance studies show us that humans have limits on their performance.  Many people think they can work 70 – 80 work weeks and perform at that same level of success.  However, research shows that this is not true.  After 60 hours all of us start having a drop in our performance level.  We show up, but our work isn’t as good a quality. </a:t>
            </a:r>
          </a:p>
          <a:p>
            <a:endParaRPr lang="en-US" dirty="0"/>
          </a:p>
          <a:p>
            <a:r>
              <a:rPr lang="en-US" dirty="0"/>
              <a:t>With that in mind it’s helpful for students and families to have an understanding that being a fulltime student is equal to being a full-time worker.  15 credit of class requires 30 hours outside class time studying/prep to achieve a strong GPA.  Not putting in that type of out of class studying is directly correlated to a lower GPA.  We just saw how high a GPA (3.5) is required for a competitive application so it’s helpful to know from the start what you will need to perform well. If you need more time in “Other Commitments” then work with your PPAC advisor to see how class time and other “breaks in your semesters” can be used strategically to balance your time and get the experiences and success you want. </a:t>
            </a:r>
          </a:p>
          <a:p>
            <a:endParaRPr lang="en-US" dirty="0"/>
          </a:p>
        </p:txBody>
      </p:sp>
      <p:sp>
        <p:nvSpPr>
          <p:cNvPr id="4" name="Slide Number Placeholder 3"/>
          <p:cNvSpPr>
            <a:spLocks noGrp="1"/>
          </p:cNvSpPr>
          <p:nvPr>
            <p:ph type="sldNum" sz="quarter" idx="5"/>
          </p:nvPr>
        </p:nvSpPr>
        <p:spPr/>
        <p:txBody>
          <a:bodyPr/>
          <a:lstStyle/>
          <a:p>
            <a:fld id="{1DCA44C7-A7B9-43B9-B005-F52BB536C109}" type="slidenum">
              <a:rPr lang="en-US" smtClean="0"/>
              <a:t>8</a:t>
            </a:fld>
            <a:endParaRPr lang="en-US"/>
          </a:p>
        </p:txBody>
      </p:sp>
    </p:spTree>
    <p:extLst>
      <p:ext uri="{BB962C8B-B14F-4D97-AF65-F5344CB8AC3E}">
        <p14:creationId xmlns:p14="http://schemas.microsoft.com/office/powerpoint/2010/main" val="180294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with the PPAC in your freshman year!  We work with students/alumni any time they arrive but it can help if you start the connection early.  We offer our Intro Workshops staring in the fall and for those in a Pre-Health Learning Community (BIOL/CHEM) we often give the workshop at those classes.   After the Intro Workshop you are invited to meet 1on1 each semester (or more) with your PPAC Advisor.  </a:t>
            </a:r>
          </a:p>
          <a:p>
            <a:endParaRPr lang="en-US" dirty="0"/>
          </a:p>
          <a:p>
            <a:r>
              <a:rPr lang="en-US" dirty="0"/>
              <a:t>First Year: </a:t>
            </a:r>
          </a:p>
          <a:p>
            <a:r>
              <a:rPr lang="en-US" dirty="0"/>
              <a:t>Pre-Health – consider taking the class Exploring Health Professions – PD 1000 (3 credits) </a:t>
            </a:r>
          </a:p>
          <a:p>
            <a:r>
              <a:rPr lang="en-US" dirty="0"/>
              <a:t>Pre-Law – consider taking the class Law and Society – POL 1090</a:t>
            </a:r>
          </a:p>
          <a:p>
            <a:endParaRPr lang="en-US" dirty="0"/>
          </a:p>
        </p:txBody>
      </p:sp>
      <p:sp>
        <p:nvSpPr>
          <p:cNvPr id="4" name="Slide Number Placeholder 3"/>
          <p:cNvSpPr>
            <a:spLocks noGrp="1"/>
          </p:cNvSpPr>
          <p:nvPr>
            <p:ph type="sldNum" sz="quarter" idx="5"/>
          </p:nvPr>
        </p:nvSpPr>
        <p:spPr/>
        <p:txBody>
          <a:bodyPr/>
          <a:lstStyle/>
          <a:p>
            <a:fld id="{1DCA44C7-A7B9-43B9-B005-F52BB536C109}" type="slidenum">
              <a:rPr lang="en-US" smtClean="0"/>
              <a:t>9</a:t>
            </a:fld>
            <a:endParaRPr lang="en-US"/>
          </a:p>
        </p:txBody>
      </p:sp>
    </p:spTree>
    <p:extLst>
      <p:ext uri="{BB962C8B-B14F-4D97-AF65-F5344CB8AC3E}">
        <p14:creationId xmlns:p14="http://schemas.microsoft.com/office/powerpoint/2010/main" val="409230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E02F-B007-45AB-9A09-7E1DB92657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FC9045-429F-45EC-B6A1-C3DE8FAA7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9C5705-C3E4-4AA4-8EB0-AF190A95073C}"/>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5" name="Footer Placeholder 4">
            <a:extLst>
              <a:ext uri="{FF2B5EF4-FFF2-40B4-BE49-F238E27FC236}">
                <a16:creationId xmlns:a16="http://schemas.microsoft.com/office/drawing/2014/main" id="{E7E189D4-E2A3-42FA-A925-B2D80614B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DD4B4-DE24-4262-A9D9-415BCA3033C8}"/>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297832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47B1-70D1-4EEF-8924-048B32558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E6C3E7-93D1-466F-9649-0BFB897535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CEF5C-7F05-4B72-8F73-D2B70610BD04}"/>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5" name="Footer Placeholder 4">
            <a:extLst>
              <a:ext uri="{FF2B5EF4-FFF2-40B4-BE49-F238E27FC236}">
                <a16:creationId xmlns:a16="http://schemas.microsoft.com/office/drawing/2014/main" id="{C4DBACEA-BFF5-4DB1-91E5-873724061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2B6E0-9C99-43E7-8E7B-525AB5949CC4}"/>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273074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6128E6-E861-401B-8DB7-701190FFB8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73089C-409A-442C-9B0A-03D81D252E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B6B3A-811B-4089-A9AE-33F7ABCDC38C}"/>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5" name="Footer Placeholder 4">
            <a:extLst>
              <a:ext uri="{FF2B5EF4-FFF2-40B4-BE49-F238E27FC236}">
                <a16:creationId xmlns:a16="http://schemas.microsoft.com/office/drawing/2014/main" id="{E9DCA2C0-9C5D-4E76-98E3-1167F02EA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B9043-BE8C-4068-AC2D-5C3634E8324A}"/>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378468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17B019-5FB9-4228-9E87-FF1C869173C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324854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7B019-5FB9-4228-9E87-FF1C869173C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12110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7B019-5FB9-4228-9E87-FF1C869173C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486789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17B019-5FB9-4228-9E87-FF1C869173C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772867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17B019-5FB9-4228-9E87-FF1C869173CB}"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2921276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17B019-5FB9-4228-9E87-FF1C869173CB}"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644259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7B019-5FB9-4228-9E87-FF1C869173CB}"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2718390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17B019-5FB9-4228-9E87-FF1C869173C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128173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FF57-0F19-459E-822E-E4D07D6C3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03D37-19BE-468E-9F24-629D98D85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2AF96-8C85-4370-8E3F-7A70126DED04}"/>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5" name="Footer Placeholder 4">
            <a:extLst>
              <a:ext uri="{FF2B5EF4-FFF2-40B4-BE49-F238E27FC236}">
                <a16:creationId xmlns:a16="http://schemas.microsoft.com/office/drawing/2014/main" id="{8AD8E8B3-C4C2-4DF0-9B6C-D850D88DF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506D2-5977-4C0B-87F0-495A01CCA06E}"/>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701093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17B019-5FB9-4228-9E87-FF1C869173C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3190667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7B019-5FB9-4228-9E87-FF1C869173C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4120738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7B019-5FB9-4228-9E87-FF1C869173C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81E19-1FA4-45F2-944F-DC20280A2A37}" type="slidenum">
              <a:rPr lang="en-US" smtClean="0"/>
              <a:t>‹#›</a:t>
            </a:fld>
            <a:endParaRPr lang="en-US"/>
          </a:p>
        </p:txBody>
      </p:sp>
    </p:spTree>
    <p:extLst>
      <p:ext uri="{BB962C8B-B14F-4D97-AF65-F5344CB8AC3E}">
        <p14:creationId xmlns:p14="http://schemas.microsoft.com/office/powerpoint/2010/main" val="59376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292C-4F04-4EEF-BDF6-0B9E87DDA7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461D33-010C-4B03-ABBA-861BCC9B0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5AF38-16A5-44F5-9AF9-51563F8CF2E4}"/>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5" name="Footer Placeholder 4">
            <a:extLst>
              <a:ext uri="{FF2B5EF4-FFF2-40B4-BE49-F238E27FC236}">
                <a16:creationId xmlns:a16="http://schemas.microsoft.com/office/drawing/2014/main" id="{A557D411-3921-435E-86A9-29C5B7024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F5775-FD8F-4FC6-9816-84C172C01FA4}"/>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376298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7709-329A-46F0-89E6-7855543D8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8B281-2751-4CFC-9925-BF1A692871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E76292-0496-4AF0-986A-E7A136F2C1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277AF2-ACC5-4E9D-A193-FB3D3FF5D105}"/>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6" name="Footer Placeholder 5">
            <a:extLst>
              <a:ext uri="{FF2B5EF4-FFF2-40B4-BE49-F238E27FC236}">
                <a16:creationId xmlns:a16="http://schemas.microsoft.com/office/drawing/2014/main" id="{88C8C575-4A7E-403E-A001-67B1221E2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D244E-2D64-4C49-AEC8-3A5E8D052544}"/>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82486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7CB0-A6DD-4168-8297-DB5A576A61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8EB37D-AF8C-4C55-8EA6-91377313F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8ADA58-DF75-4397-8AF4-FC2D1DD74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69FB3-CC4D-4534-BFB3-B5CE9D48A1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F6049-3CCC-404A-AEA9-900B2A6B3E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12C701-6EEA-446E-87EB-9EA6668E6870}"/>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8" name="Footer Placeholder 7">
            <a:extLst>
              <a:ext uri="{FF2B5EF4-FFF2-40B4-BE49-F238E27FC236}">
                <a16:creationId xmlns:a16="http://schemas.microsoft.com/office/drawing/2014/main" id="{E249C85B-245B-4CE4-A654-50672A399F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8E173-9E41-4203-84EC-037B7AA19DEA}"/>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165973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01F3-5393-4C2C-A732-7F2385A768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CA4258-A771-4D1B-9E11-0DE0E42A96AA}"/>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4" name="Footer Placeholder 3">
            <a:extLst>
              <a:ext uri="{FF2B5EF4-FFF2-40B4-BE49-F238E27FC236}">
                <a16:creationId xmlns:a16="http://schemas.microsoft.com/office/drawing/2014/main" id="{3F522490-9F0D-4C28-977E-42865E3737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BEB72B-33E5-4ABB-AAF1-D972489B1179}"/>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380728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7334B-B742-4ED9-87FC-6D80872DB603}"/>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3" name="Footer Placeholder 2">
            <a:extLst>
              <a:ext uri="{FF2B5EF4-FFF2-40B4-BE49-F238E27FC236}">
                <a16:creationId xmlns:a16="http://schemas.microsoft.com/office/drawing/2014/main" id="{5207327D-3230-486B-81D0-751E793607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D0175-4D56-42BA-AD07-5BE119144AC3}"/>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323842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297D-D514-40B7-AD06-84E3A188B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5AEC28-0989-4302-9827-04821BC77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039602-B20C-4DEF-93EE-74F312194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1C4B6-BF71-45D6-9095-1D34172B9152}"/>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6" name="Footer Placeholder 5">
            <a:extLst>
              <a:ext uri="{FF2B5EF4-FFF2-40B4-BE49-F238E27FC236}">
                <a16:creationId xmlns:a16="http://schemas.microsoft.com/office/drawing/2014/main" id="{3BD2A529-90DD-4D18-9925-80DFF76BA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528C4-B879-442C-B654-61454EE2C770}"/>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340338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0BBF6-80B0-4CD6-ACB5-B4CC918AD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2B8C37-2806-4668-8E32-C21AF6BA9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A9196-B33F-4564-9F3C-7FEF754B1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8D337-3251-450D-BE29-5B27879D7461}"/>
              </a:ext>
            </a:extLst>
          </p:cNvPr>
          <p:cNvSpPr>
            <a:spLocks noGrp="1"/>
          </p:cNvSpPr>
          <p:nvPr>
            <p:ph type="dt" sz="half" idx="10"/>
          </p:nvPr>
        </p:nvSpPr>
        <p:spPr/>
        <p:txBody>
          <a:bodyPr/>
          <a:lstStyle/>
          <a:p>
            <a:fld id="{2B43064C-A23F-4934-ACAF-D3FCBC2B2904}" type="datetimeFigureOut">
              <a:rPr lang="en-US" smtClean="0"/>
              <a:t>5/9/2024</a:t>
            </a:fld>
            <a:endParaRPr lang="en-US"/>
          </a:p>
        </p:txBody>
      </p:sp>
      <p:sp>
        <p:nvSpPr>
          <p:cNvPr id="6" name="Footer Placeholder 5">
            <a:extLst>
              <a:ext uri="{FF2B5EF4-FFF2-40B4-BE49-F238E27FC236}">
                <a16:creationId xmlns:a16="http://schemas.microsoft.com/office/drawing/2014/main" id="{4EC90442-3516-4951-95B8-2ACA7FC65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8FF63-2928-4C30-A688-64FAFCAF83FF}"/>
              </a:ext>
            </a:extLst>
          </p:cNvPr>
          <p:cNvSpPr>
            <a:spLocks noGrp="1"/>
          </p:cNvSpPr>
          <p:nvPr>
            <p:ph type="sldNum" sz="quarter" idx="12"/>
          </p:nvPr>
        </p:nvSpPr>
        <p:spPr/>
        <p:txBody>
          <a:bodyPr/>
          <a:lstStyle/>
          <a:p>
            <a:fld id="{290990D3-7038-416E-B3C9-FC9C065A53E1}" type="slidenum">
              <a:rPr lang="en-US" smtClean="0"/>
              <a:t>‹#›</a:t>
            </a:fld>
            <a:endParaRPr lang="en-US"/>
          </a:p>
        </p:txBody>
      </p:sp>
    </p:spTree>
    <p:extLst>
      <p:ext uri="{BB962C8B-B14F-4D97-AF65-F5344CB8AC3E}">
        <p14:creationId xmlns:p14="http://schemas.microsoft.com/office/powerpoint/2010/main" val="232041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DC713-B8CA-4B9A-9A68-C208308DB6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F3FE1B-F3F3-463A-A125-AD280653C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2C3C2-F0EB-487B-9C88-CF68D3625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3064C-A23F-4934-ACAF-D3FCBC2B2904}" type="datetimeFigureOut">
              <a:rPr lang="en-US" smtClean="0"/>
              <a:t>5/9/2024</a:t>
            </a:fld>
            <a:endParaRPr lang="en-US"/>
          </a:p>
        </p:txBody>
      </p:sp>
      <p:sp>
        <p:nvSpPr>
          <p:cNvPr id="5" name="Footer Placeholder 4">
            <a:extLst>
              <a:ext uri="{FF2B5EF4-FFF2-40B4-BE49-F238E27FC236}">
                <a16:creationId xmlns:a16="http://schemas.microsoft.com/office/drawing/2014/main" id="{ABB52273-40C3-49A0-ACB1-80559F03E4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1DDDDF-4D98-40A6-A914-5A5E9D944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990D3-7038-416E-B3C9-FC9C065A53E1}" type="slidenum">
              <a:rPr lang="en-US" smtClean="0"/>
              <a:t>‹#›</a:t>
            </a:fld>
            <a:endParaRPr lang="en-US"/>
          </a:p>
        </p:txBody>
      </p:sp>
    </p:spTree>
    <p:extLst>
      <p:ext uri="{BB962C8B-B14F-4D97-AF65-F5344CB8AC3E}">
        <p14:creationId xmlns:p14="http://schemas.microsoft.com/office/powerpoint/2010/main" val="96493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7B019-5FB9-4228-9E87-FF1C869173CB}" type="datetimeFigureOut">
              <a:rPr lang="en-US" smtClean="0"/>
              <a:t>5/9/2024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81E19-1FA4-45F2-944F-DC20280A2A37}" type="slidenum">
              <a:rPr lang="en-US" smtClean="0"/>
              <a:t>‹#›</a:t>
            </a:fld>
            <a:endParaRPr lang="en-US"/>
          </a:p>
        </p:txBody>
      </p:sp>
    </p:spTree>
    <p:extLst>
      <p:ext uri="{BB962C8B-B14F-4D97-AF65-F5344CB8AC3E}">
        <p14:creationId xmlns:p14="http://schemas.microsoft.com/office/powerpoint/2010/main" val="1885665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hyperlink" Target="http://www.uc.edu/preproadvising.html"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mailto:PreProAdv@uc.edu" TargetMode="External"/><Relationship Id="rId2" Type="http://schemas.openxmlformats.org/officeDocument/2006/relationships/hyperlink" Target="http://www.uc.edu/preproadvising.html" TargetMode="Externa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www.uc.edu/preproadvis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s://www.uc.edu/preproadvising/pre-health/opportunities_programs.html" TargetMode="External"/><Relationship Id="rId3" Type="http://schemas.openxmlformats.org/officeDocument/2006/relationships/image" Target="../media/image2.png"/><Relationship Id="rId7" Type="http://schemas.openxmlformats.org/officeDocument/2006/relationships/hyperlink" Target="https://www.uc.edu/campus-life/careereducation/get-experience/pre-health.html" TargetMode="External"/><Relationship Id="rId12" Type="http://schemas.openxmlformats.org/officeDocument/2006/relationships/hyperlink" Target="https://www.discoverlaw.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uc.edu/preproadvising/pre-health.html" TargetMode="External"/><Relationship Id="rId11" Type="http://schemas.openxmlformats.org/officeDocument/2006/relationships/hyperlink" Target="https://www.uc.edu/content/dam/uc/preproadvising/docs/Recommended%20Courses%20for%20Pre-Law%20Students%20-%20reviewed%20March%202024%20-%20Copy.pdf" TargetMode="External"/><Relationship Id="rId5" Type="http://schemas.openxmlformats.org/officeDocument/2006/relationships/hyperlink" Target="https://webapps2.uc.edu/ecurriculum/DegreePrograms/List" TargetMode="External"/><Relationship Id="rId10" Type="http://schemas.openxmlformats.org/officeDocument/2006/relationships/hyperlink" Target="https://www.uc.edu/preproadvising/pre-law.html" TargetMode="External"/><Relationship Id="rId4" Type="http://schemas.openxmlformats.org/officeDocument/2006/relationships/image" Target="../media/image9.jpeg"/><Relationship Id="rId9" Type="http://schemas.openxmlformats.org/officeDocument/2006/relationships/hyperlink" Target="http://www.explorehealthcareer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uc.edu/learningcommons.html" TargetMode="External"/><Relationship Id="rId3" Type="http://schemas.openxmlformats.org/officeDocument/2006/relationships/image" Target="../media/image2.png"/><Relationship Id="rId7" Type="http://schemas.openxmlformats.org/officeDocument/2006/relationships/hyperlink" Target="https://www.uc.edu/preproadvising/pre-health/opportunities_programs/post-baccalaureate-options.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uc.edu/preproadvising/meet-with-us/ppac-workshops/application-year-workshops.html" TargetMode="External"/><Relationship Id="rId5" Type="http://schemas.openxmlformats.org/officeDocument/2006/relationships/hyperlink" Target="https://www.uc.edu/preproadvising/meet-with-us/ppac-workshops/beginning-workshops/pre-law-introduction-workshop.html" TargetMode="External"/><Relationship Id="rId4" Type="http://schemas.openxmlformats.org/officeDocument/2006/relationships/hyperlink" Target="https://www.uc.edu/preproadvising/meet-with-us/ppac-workshops/beginning-workshops/introduction-to-pre-health-advising-workshop.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7D78707-1FF8-480C-9D17-4588184626B2}"/>
              </a:ext>
            </a:extLst>
          </p:cNvPr>
          <p:cNvSpPr txBox="1">
            <a:spLocks noGrp="1"/>
          </p:cNvSpPr>
          <p:nvPr>
            <p:ph type="title" idx="4294967295"/>
          </p:nvPr>
        </p:nvSpPr>
        <p:spPr>
          <a:xfrm>
            <a:off x="1240543" y="1517622"/>
            <a:ext cx="6245737"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kumimoji="0" sz="8800" b="1" i="0" u="none" strike="noStrike" cap="none" spc="0" normalizeH="0" baseline="0">
                <a:ln>
                  <a:noFill/>
                </a:ln>
                <a:solidFill>
                  <a:prstClr val="black"/>
                </a:solidFill>
                <a:effectLst/>
                <a:uLnTx/>
                <a:uFillTx/>
                <a:latin typeface="Times New Roman"/>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Welcome!</a:t>
            </a:r>
            <a:endParaRPr kumimoji="0" lang="en-US" sz="8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28A0430-45DA-4C9F-89F0-CD675001A826}"/>
              </a:ext>
            </a:extLst>
          </p:cNvPr>
          <p:cNvSpPr txBox="1"/>
          <p:nvPr/>
        </p:nvSpPr>
        <p:spPr>
          <a:xfrm>
            <a:off x="297199" y="3208028"/>
            <a:ext cx="8132423"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hlinkClick r:id="rId5"/>
              </a:rPr>
              <a:t>Pre-Professional Advising Center</a:t>
            </a:r>
            <a:endParaRPr kumimoji="0" lang="en-US" altLang="en-US" sz="36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3600" b="1" i="1"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Explore – Prepare – Apply</a:t>
            </a:r>
          </a:p>
        </p:txBody>
      </p:sp>
      <p:pic>
        <p:nvPicPr>
          <p:cNvPr id="16" name="Picture 15">
            <a:extLst>
              <a:ext uri="{FF2B5EF4-FFF2-40B4-BE49-F238E27FC236}">
                <a16:creationId xmlns:a16="http://schemas.microsoft.com/office/drawing/2014/main" id="{9C3A906D-D2D3-4994-A722-8BDD3076AB26}"/>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830967" y="1517622"/>
            <a:ext cx="1860147" cy="1858082"/>
          </a:xfrm>
          <a:prstGeom prst="rect">
            <a:avLst/>
          </a:prstGeom>
        </p:spPr>
      </p:pic>
      <p:pic>
        <p:nvPicPr>
          <p:cNvPr id="14" name="Picture 13">
            <a:extLst>
              <a:ext uri="{FF2B5EF4-FFF2-40B4-BE49-F238E27FC236}">
                <a16:creationId xmlns:a16="http://schemas.microsoft.com/office/drawing/2014/main" id="{E318FCC4-CDD3-4347-B05C-E2C9ADAE403B}"/>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549579" y="2278987"/>
            <a:ext cx="1860147" cy="1858082"/>
          </a:xfrm>
          <a:prstGeom prst="rect">
            <a:avLst/>
          </a:prstGeom>
        </p:spPr>
      </p:pic>
      <p:pic>
        <p:nvPicPr>
          <p:cNvPr id="7" name="Picture 6">
            <a:extLst>
              <a:ext uri="{FF2B5EF4-FFF2-40B4-BE49-F238E27FC236}">
                <a16:creationId xmlns:a16="http://schemas.microsoft.com/office/drawing/2014/main" id="{DEC40EA3-D9D0-AD21-29E6-39206576C69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28053" y="3098942"/>
            <a:ext cx="1801492" cy="1799492"/>
          </a:xfrm>
          <a:prstGeom prst="rect">
            <a:avLst/>
          </a:prstGeom>
        </p:spPr>
      </p:pic>
      <p:pic>
        <p:nvPicPr>
          <p:cNvPr id="8" name="Picture 7">
            <a:extLst>
              <a:ext uri="{FF2B5EF4-FFF2-40B4-BE49-F238E27FC236}">
                <a16:creationId xmlns:a16="http://schemas.microsoft.com/office/drawing/2014/main" id="{3226239B-CAAF-8251-914C-2CADFE9CF42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9548" y="3918897"/>
            <a:ext cx="1801492" cy="1799492"/>
          </a:xfrm>
          <a:prstGeom prst="rect">
            <a:avLst/>
          </a:prstGeom>
        </p:spPr>
      </p:pic>
    </p:spTree>
    <p:extLst>
      <p:ext uri="{BB962C8B-B14F-4D97-AF65-F5344CB8AC3E}">
        <p14:creationId xmlns:p14="http://schemas.microsoft.com/office/powerpoint/2010/main" val="9956320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42F8C-F75B-EDAE-D763-C3D4BA9A97BB}"/>
              </a:ext>
            </a:extLst>
          </p:cNvPr>
          <p:cNvSpPr txBox="1">
            <a:spLocks noGrp="1"/>
          </p:cNvSpPr>
          <p:nvPr>
            <p:ph type="title" idx="4294967295"/>
          </p:nvPr>
        </p:nvSpPr>
        <p:spPr>
          <a:xfrm>
            <a:off x="256032" y="1318604"/>
            <a:ext cx="803938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Your Questions?</a:t>
            </a:r>
            <a:endParaRPr kumimoji="0" lang="en-US" sz="36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ubtitle 4">
            <a:extLst>
              <a:ext uri="{FF2B5EF4-FFF2-40B4-BE49-F238E27FC236}">
                <a16:creationId xmlns:a16="http://schemas.microsoft.com/office/drawing/2014/main" id="{BBF13F5A-B340-7DB0-8D6E-E45208C5C3C3}"/>
              </a:ext>
            </a:extLst>
          </p:cNvPr>
          <p:cNvSpPr txBox="1">
            <a:spLocks/>
          </p:cNvSpPr>
          <p:nvPr/>
        </p:nvSpPr>
        <p:spPr bwMode="auto">
          <a:xfrm flipH="1">
            <a:off x="482054" y="4498848"/>
            <a:ext cx="2870746" cy="89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None/>
            </a:pPr>
            <a:r>
              <a:rPr lang="en-US" altLang="en-US" b="1" i="1" dirty="0">
                <a:latin typeface="Corbel" panose="020B0503020204020204" pitchFamily="34" charset="0"/>
              </a:rPr>
              <a:t>PPAC_UC</a:t>
            </a:r>
            <a:endParaRPr lang="en-US" altLang="en-US" dirty="0"/>
          </a:p>
        </p:txBody>
      </p:sp>
      <p:sp>
        <p:nvSpPr>
          <p:cNvPr id="5" name="Subtitle 4">
            <a:extLst>
              <a:ext uri="{FF2B5EF4-FFF2-40B4-BE49-F238E27FC236}">
                <a16:creationId xmlns:a16="http://schemas.microsoft.com/office/drawing/2014/main" id="{73ECFF29-BF56-1F85-2A3E-79307F2AF066}"/>
              </a:ext>
            </a:extLst>
          </p:cNvPr>
          <p:cNvSpPr txBox="1">
            <a:spLocks/>
          </p:cNvSpPr>
          <p:nvPr/>
        </p:nvSpPr>
        <p:spPr bwMode="auto">
          <a:xfrm>
            <a:off x="347301" y="2178593"/>
            <a:ext cx="6650907" cy="197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457200">
              <a:buFontTx/>
              <a:buNone/>
              <a:defRPr/>
            </a:pPr>
            <a:r>
              <a:rPr lang="en-US" kern="0" dirty="0">
                <a:solidFill>
                  <a:prstClr val="black"/>
                </a:solidFill>
                <a:latin typeface="Source Sans Pro" panose="020B0503030403020204" pitchFamily="34" charset="0"/>
                <a:ea typeface="Source Sans Pro" panose="020B0503030403020204" pitchFamily="34" charset="0"/>
                <a:hlinkClick r:id="rId2"/>
              </a:rPr>
              <a:t>Pre-Professional Advising Center</a:t>
            </a:r>
            <a:endParaRPr lang="en-US" kern="0" dirty="0">
              <a:solidFill>
                <a:prstClr val="black"/>
              </a:solidFill>
              <a:latin typeface="Source Sans Pro" panose="020B0503030403020204" pitchFamily="34" charset="0"/>
              <a:ea typeface="Source Sans Pro" panose="020B0503030403020204" pitchFamily="34" charset="0"/>
            </a:endParaRPr>
          </a:p>
          <a:p>
            <a:pPr marL="0" indent="0" defTabSz="457200">
              <a:buFontTx/>
              <a:buNone/>
              <a:defRPr/>
            </a:pPr>
            <a:r>
              <a:rPr lang="en-US" sz="2400" u="sng" kern="0" dirty="0">
                <a:solidFill>
                  <a:prstClr val="black"/>
                </a:solidFill>
                <a:latin typeface="Source Sans Pro" panose="020B0503030403020204" pitchFamily="34" charset="0"/>
                <a:ea typeface="Source Sans Pro" panose="020B0503030403020204" pitchFamily="34" charset="0"/>
                <a:hlinkClick r:id="rId3"/>
              </a:rPr>
              <a:t>PreProAdv@uc.edu</a:t>
            </a:r>
            <a:r>
              <a:rPr lang="en-US" sz="2400" kern="0" dirty="0">
                <a:solidFill>
                  <a:prstClr val="black"/>
                </a:solidFill>
                <a:latin typeface="Source Sans Pro" panose="020B0503030403020204" pitchFamily="34" charset="0"/>
                <a:ea typeface="Source Sans Pro" panose="020B0503030403020204" pitchFamily="34" charset="0"/>
              </a:rPr>
              <a:t> </a:t>
            </a:r>
          </a:p>
          <a:p>
            <a:pPr marL="0" indent="0" defTabSz="457200">
              <a:buFontTx/>
              <a:buNone/>
              <a:defRPr/>
            </a:pPr>
            <a:r>
              <a:rPr lang="en-US" sz="2400" kern="0" dirty="0">
                <a:solidFill>
                  <a:prstClr val="black"/>
                </a:solidFill>
                <a:latin typeface="Source Sans Pro" panose="020B0503030403020204" pitchFamily="34" charset="0"/>
                <a:ea typeface="Source Sans Pro" panose="020B0503030403020204" pitchFamily="34" charset="0"/>
              </a:rPr>
              <a:t>University Pavilion, Suite 200</a:t>
            </a:r>
          </a:p>
          <a:p>
            <a:pPr marL="0" indent="0" defTabSz="457200">
              <a:buNone/>
              <a:defRPr/>
            </a:pPr>
            <a:r>
              <a:rPr lang="en-US" sz="2400" kern="0" dirty="0">
                <a:solidFill>
                  <a:prstClr val="black"/>
                </a:solidFill>
                <a:latin typeface="Source Sans Pro" panose="020B0503030403020204" pitchFamily="34" charset="0"/>
                <a:ea typeface="Source Sans Pro" panose="020B0503030403020204" pitchFamily="34" charset="0"/>
                <a:hlinkClick r:id="rId4"/>
              </a:rPr>
              <a:t>www.uc.edu/preproadvising</a:t>
            </a:r>
            <a:r>
              <a:rPr lang="en-US" sz="2400" kern="0" dirty="0">
                <a:solidFill>
                  <a:prstClr val="black"/>
                </a:solidFill>
                <a:latin typeface="Source Sans Pro" panose="020B0503030403020204" pitchFamily="34" charset="0"/>
                <a:ea typeface="Source Sans Pro" panose="020B0503030403020204" pitchFamily="34" charset="0"/>
              </a:rPr>
              <a:t> </a:t>
            </a:r>
          </a:p>
          <a:p>
            <a:pPr marL="0" indent="0" defTabSz="457200">
              <a:buFontTx/>
              <a:buNone/>
              <a:defRPr/>
            </a:pPr>
            <a:endParaRPr lang="en-US" sz="2400" kern="0" dirty="0">
              <a:solidFill>
                <a:prstClr val="black"/>
              </a:solidFill>
              <a:latin typeface="Source Sans Pro" panose="020B0503030403020204" pitchFamily="34" charset="0"/>
              <a:ea typeface="Source Sans Pro" panose="020B0503030403020204" pitchFamily="34" charset="0"/>
            </a:endParaRPr>
          </a:p>
          <a:p>
            <a:pPr marL="0" indent="0" defTabSz="457200">
              <a:buFontTx/>
              <a:buNone/>
              <a:defRPr/>
            </a:pPr>
            <a:endParaRPr lang="en-US" sz="2400" kern="0" dirty="0">
              <a:solidFill>
                <a:prstClr val="black"/>
              </a:solidFill>
              <a:latin typeface="Source Sans Pro" panose="020B0503030403020204" pitchFamily="34" charset="0"/>
              <a:ea typeface="Source Sans Pro" panose="020B0503030403020204" pitchFamily="34" charset="0"/>
            </a:endParaRPr>
          </a:p>
          <a:p>
            <a:pPr marL="0" indent="0" defTabSz="457200">
              <a:buFontTx/>
              <a:buNone/>
              <a:defRPr/>
            </a:pPr>
            <a:endParaRPr lang="en-US" sz="2400" kern="0" dirty="0">
              <a:solidFill>
                <a:prstClr val="black"/>
              </a:solidFill>
              <a:latin typeface="Source Sans Pro" panose="020B0503030403020204" pitchFamily="34" charset="0"/>
              <a:ea typeface="Source Sans Pro" panose="020B0503030403020204" pitchFamily="34" charset="0"/>
            </a:endParaRPr>
          </a:p>
        </p:txBody>
      </p:sp>
      <p:pic>
        <p:nvPicPr>
          <p:cNvPr id="6" name="Picture 2">
            <a:extLst>
              <a:ext uri="{FF2B5EF4-FFF2-40B4-BE49-F238E27FC236}">
                <a16:creationId xmlns:a16="http://schemas.microsoft.com/office/drawing/2014/main" id="{1386596C-F7BB-6AD0-3656-B308F19BC03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017" y="2178593"/>
            <a:ext cx="4845300" cy="28350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B4C6EAA7-ADD1-F25A-2F2A-8D033599F6F1}"/>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683" y="4512533"/>
            <a:ext cx="721673" cy="72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2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1D28B8-B775-47B8-A2D2-2C5406E3E27A}"/>
              </a:ext>
            </a:extLst>
          </p:cNvPr>
          <p:cNvSpPr txBox="1">
            <a:spLocks noGrp="1"/>
          </p:cNvSpPr>
          <p:nvPr>
            <p:ph type="title" idx="4294967295"/>
          </p:nvPr>
        </p:nvSpPr>
        <p:spPr>
          <a:xfrm>
            <a:off x="264873" y="1142328"/>
            <a:ext cx="721028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Who We Are: PPAC Advisors</a:t>
            </a:r>
          </a:p>
        </p:txBody>
      </p:sp>
      <p:sp>
        <p:nvSpPr>
          <p:cNvPr id="10" name="TextBox 9">
            <a:extLst>
              <a:ext uri="{FF2B5EF4-FFF2-40B4-BE49-F238E27FC236}">
                <a16:creationId xmlns:a16="http://schemas.microsoft.com/office/drawing/2014/main" id="{E101C042-7C51-4457-ACEA-85C8C02C2909}"/>
              </a:ext>
            </a:extLst>
          </p:cNvPr>
          <p:cNvSpPr txBox="1"/>
          <p:nvPr/>
        </p:nvSpPr>
        <p:spPr>
          <a:xfrm>
            <a:off x="87340" y="4530733"/>
            <a:ext cx="4161833" cy="1258033"/>
          </a:xfrm>
          <a:prstGeom prst="rect">
            <a:avLst/>
          </a:prstGeom>
          <a:noFill/>
        </p:spPr>
        <p:txBody>
          <a:bodyPr vert="horz" lIns="91440" tIns="45720" rIns="91440" bIns="45720" rtlCol="0" anchor="t">
            <a:normAutofit/>
          </a:bodyPr>
          <a:lstStyle/>
          <a:p>
            <a:pPr marL="285750" indent="-228600">
              <a:lnSpc>
                <a:spcPct val="90000"/>
              </a:lnSpc>
              <a:spcBef>
                <a:spcPct val="0"/>
              </a:spcBef>
              <a:spcAft>
                <a:spcPts val="600"/>
              </a:spcAft>
              <a:buFont typeface="Arial" panose="020B0604020202020204" pitchFamily="34" charset="0"/>
              <a:buChar char="•"/>
            </a:pPr>
            <a:r>
              <a:rPr lang="en-US" alt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We provide specialized advising for students who are </a:t>
            </a:r>
            <a:r>
              <a:rPr lang="en-US" alt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pursuing health profession or law schools and careers</a:t>
            </a:r>
            <a:r>
              <a:rPr lang="en-US" alt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indent="-228600">
              <a:lnSpc>
                <a:spcPct val="90000"/>
              </a:lnSpc>
              <a:spcBef>
                <a:spcPct val="0"/>
              </a:spcBef>
              <a:spcAft>
                <a:spcPts val="600"/>
              </a:spcAft>
              <a:buFont typeface="Arial" panose="020B0604020202020204" pitchFamily="34" charset="0"/>
              <a:buChar char="•"/>
            </a:pPr>
            <a:endParaRPr lang="en-US" altLang="en-US" sz="16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8ACD3860-83F6-494F-BDA6-F3EF7204CC85}"/>
              </a:ext>
            </a:extLst>
          </p:cNvPr>
          <p:cNvSpPr txBox="1"/>
          <p:nvPr/>
        </p:nvSpPr>
        <p:spPr>
          <a:xfrm>
            <a:off x="3864298" y="4500334"/>
            <a:ext cx="4024313" cy="1331197"/>
          </a:xfrm>
          <a:prstGeom prst="rect">
            <a:avLst/>
          </a:prstGeom>
          <a:noFill/>
        </p:spPr>
        <p:txBody>
          <a:bodyPr vert="horz" lIns="91440" tIns="45720" rIns="91440" bIns="45720" rtlCol="0" anchor="t">
            <a:normAutofit/>
          </a:bodyPr>
          <a:lstStyle/>
          <a:p>
            <a:pPr marL="285750" indent="-228600">
              <a:lnSpc>
                <a:spcPct val="90000"/>
              </a:lnSpc>
              <a:spcBef>
                <a:spcPct val="0"/>
              </a:spcBef>
              <a:spcAft>
                <a:spcPts val="600"/>
              </a:spcAft>
              <a:buFont typeface="Arial" panose="020B0604020202020204" pitchFamily="34" charset="0"/>
              <a:buChar char="•"/>
            </a:pPr>
            <a:r>
              <a:rPr lang="en-US" alt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We focus on making sure you understand and work towards the </a:t>
            </a:r>
            <a:r>
              <a:rPr lang="en-US" alt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academic </a:t>
            </a:r>
            <a:r>
              <a:rPr lang="en-US" alt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and </a:t>
            </a:r>
            <a:r>
              <a:rPr lang="en-US" alt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non-academic </a:t>
            </a:r>
            <a:r>
              <a:rPr lang="en-US" alt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(experience-based) expectations</a:t>
            </a:r>
          </a:p>
        </p:txBody>
      </p:sp>
      <p:sp>
        <p:nvSpPr>
          <p:cNvPr id="7" name="TextBox 6">
            <a:extLst>
              <a:ext uri="{FF2B5EF4-FFF2-40B4-BE49-F238E27FC236}">
                <a16:creationId xmlns:a16="http://schemas.microsoft.com/office/drawing/2014/main" id="{E98AFEAA-462C-4A3C-A61B-68735FE1C71F}"/>
              </a:ext>
            </a:extLst>
          </p:cNvPr>
          <p:cNvSpPr txBox="1"/>
          <p:nvPr/>
        </p:nvSpPr>
        <p:spPr>
          <a:xfrm>
            <a:off x="7475160" y="4530733"/>
            <a:ext cx="4488240" cy="1077218"/>
          </a:xfrm>
          <a:prstGeom prst="rect">
            <a:avLst/>
          </a:prstGeom>
          <a:noFill/>
        </p:spPr>
        <p:txBody>
          <a:bodyPr wrap="square">
            <a:spAutoFit/>
          </a:bodyPr>
          <a:lstStyle/>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collaborate with students </a:t>
            </a:r>
            <a:r>
              <a:rPr kumimoji="0" lang="en-US" alt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starting their freshman year,</a:t>
            </a:r>
            <a:r>
              <a:rPr kumimoji="0" lang="en-US" alt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helping them explore their options, prepare an outstanding portfolio and apply to professional schools.</a:t>
            </a:r>
          </a:p>
        </p:txBody>
      </p:sp>
      <p:pic>
        <p:nvPicPr>
          <p:cNvPr id="4" name="Picture 3">
            <a:extLst>
              <a:ext uri="{FF2B5EF4-FFF2-40B4-BE49-F238E27FC236}">
                <a16:creationId xmlns:a16="http://schemas.microsoft.com/office/drawing/2014/main" id="{5DD40664-63AC-816C-B69D-C01A1CB450CB}"/>
              </a:ext>
            </a:extLst>
          </p:cNvPr>
          <p:cNvPicPr>
            <a:picLocks noChangeAspect="1"/>
          </p:cNvPicPr>
          <p:nvPr/>
        </p:nvPicPr>
        <p:blipFill>
          <a:blip r:embed="rId3"/>
          <a:stretch>
            <a:fillRect/>
          </a:stretch>
        </p:blipFill>
        <p:spPr>
          <a:xfrm>
            <a:off x="264873" y="1665548"/>
            <a:ext cx="10360653" cy="2664168"/>
          </a:xfrm>
          <a:prstGeom prst="rect">
            <a:avLst/>
          </a:prstGeom>
        </p:spPr>
      </p:pic>
    </p:spTree>
    <p:extLst>
      <p:ext uri="{BB962C8B-B14F-4D97-AF65-F5344CB8AC3E}">
        <p14:creationId xmlns:p14="http://schemas.microsoft.com/office/powerpoint/2010/main" val="38450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0">
            <a:extLst>
              <a:ext uri="{FF2B5EF4-FFF2-40B4-BE49-F238E27FC236}">
                <a16:creationId xmlns:a16="http://schemas.microsoft.com/office/drawing/2014/main" id="{C5B07ACE-E3C2-444C-9DFF-C3D6D8C168E5}"/>
              </a:ext>
            </a:extLst>
          </p:cNvPr>
          <p:cNvSpPr txBox="1">
            <a:spLocks noGrp="1"/>
          </p:cNvSpPr>
          <p:nvPr>
            <p:ph type="title" idx="4294967295"/>
          </p:nvPr>
        </p:nvSpPr>
        <p:spPr>
          <a:xfrm>
            <a:off x="135734" y="1185019"/>
            <a:ext cx="1065709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1200" cap="none" spc="4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What we do</a:t>
            </a:r>
            <a:br>
              <a:rPr kumimoji="0" lang="en-US" sz="2400" b="1" i="0" u="none" strike="noStrike" kern="1200" cap="none" spc="4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br>
            <a:r>
              <a:rPr kumimoji="0" lang="en-US" sz="2400" b="1" i="0" u="none" strike="noStrike" kern="1200" cap="none" spc="4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Pre-Professional</a:t>
            </a:r>
            <a:r>
              <a:rPr kumimoji="0" lang="en-US" sz="2400" b="1" i="0" u="none" strike="noStrike" kern="1200" cap="none" spc="9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2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(PPAC)</a:t>
            </a:r>
            <a:r>
              <a:rPr kumimoji="0" lang="en-US" sz="2400" b="1" i="0" u="none" strike="noStrike" kern="1200" cap="none" spc="10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1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advisors</a:t>
            </a:r>
            <a:r>
              <a:rPr kumimoji="0" lang="en-US" sz="2400" b="0" i="0" u="none" strike="noStrike" kern="1200" cap="none" spc="6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3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support </a:t>
            </a:r>
            <a:r>
              <a:rPr kumimoji="0" lang="en-US" sz="2400" b="0" i="0" u="none" strike="noStrike" kern="1200" cap="none" spc="5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UC </a:t>
            </a:r>
            <a:r>
              <a:rPr kumimoji="0" lang="en-US" sz="2400" b="0" i="0" u="none" strike="noStrike" kern="1200" cap="none" spc="2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students</a:t>
            </a:r>
            <a:r>
              <a:rPr kumimoji="0" lang="en-US" sz="2400" b="0" i="0" u="none" strike="noStrike" kern="1200" cap="none" spc="6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3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and</a:t>
            </a:r>
            <a:r>
              <a:rPr kumimoji="0" lang="en-US" sz="2400" b="0" i="0" u="none" strike="noStrike" kern="1200" cap="none" spc="6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2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alumni </a:t>
            </a:r>
            <a:r>
              <a:rPr kumimoji="0" lang="en-US" sz="2400" b="0" i="0" u="none" strike="noStrike" kern="1200" cap="none" spc="-42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1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explore,</a:t>
            </a:r>
            <a:r>
              <a:rPr kumimoji="0" lang="en-US" sz="2400" b="0" i="0" u="none" strike="noStrike" kern="1200" cap="none" spc="-8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1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prepare,</a:t>
            </a:r>
            <a:r>
              <a:rPr kumimoji="0" lang="en-US" sz="2400" b="0" i="0" u="none" strike="noStrike" kern="1200" cap="none" spc="-8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3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and</a:t>
            </a:r>
            <a:r>
              <a:rPr kumimoji="0" lang="en-US" sz="2400" b="0" i="0" u="none" strike="noStrike" kern="1200" cap="none" spc="-7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1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apply</a:t>
            </a:r>
            <a:r>
              <a:rPr kumimoji="0" lang="en-US" sz="2400" b="0" i="0" u="none" strike="noStrike" kern="1200" cap="none" spc="-7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3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to</a:t>
            </a:r>
            <a:r>
              <a:rPr kumimoji="0" lang="en-US" sz="2400" b="0" i="0" u="none" strike="noStrike" kern="1200" cap="none" spc="-7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2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professional</a:t>
            </a:r>
            <a:r>
              <a:rPr kumimoji="0" lang="en-US" sz="2400" b="0" i="0" u="none" strike="noStrike" kern="1200" cap="none" spc="-8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1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graduate</a:t>
            </a:r>
            <a:r>
              <a:rPr kumimoji="0" lang="en-US" sz="2400" b="0" i="0" u="none" strike="noStrike" kern="1200" cap="none" spc="-8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3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programs</a:t>
            </a:r>
            <a:r>
              <a:rPr kumimoji="0" lang="en-US" sz="2400" b="0" i="0" u="none" strike="noStrike" kern="1200" cap="none" spc="-7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45"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in:</a:t>
            </a:r>
            <a:endParaRPr kumimoji="0" lang="en-US" sz="24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object 3" descr="Law, Medicine, Pharmacy, Physician Assistant, Podiatry, Dentistry, Optometry, Veterinary, Occupational Therapy, Physical Therapy, Naturopathic, Chiropractic">
            <a:extLst>
              <a:ext uri="{FF2B5EF4-FFF2-40B4-BE49-F238E27FC236}">
                <a16:creationId xmlns:a16="http://schemas.microsoft.com/office/drawing/2014/main" id="{11E67867-CF92-480B-8ABA-F324BBC39173}"/>
              </a:ext>
            </a:extLst>
          </p:cNvPr>
          <p:cNvGraphicFramePr>
            <a:graphicFrameLocks noGrp="1"/>
          </p:cNvGraphicFramePr>
          <p:nvPr>
            <p:extLst>
              <p:ext uri="{D42A27DB-BD31-4B8C-83A1-F6EECF244321}">
                <p14:modId xmlns:p14="http://schemas.microsoft.com/office/powerpoint/2010/main" val="4204662013"/>
              </p:ext>
            </p:extLst>
          </p:nvPr>
        </p:nvGraphicFramePr>
        <p:xfrm>
          <a:off x="360726" y="2785145"/>
          <a:ext cx="8434717" cy="2617365"/>
        </p:xfrm>
        <a:graphic>
          <a:graphicData uri="http://schemas.openxmlformats.org/drawingml/2006/table">
            <a:tbl>
              <a:tblPr firstRow="1" bandRow="1"/>
              <a:tblGrid>
                <a:gridCol w="2804216">
                  <a:extLst>
                    <a:ext uri="{9D8B030D-6E8A-4147-A177-3AD203B41FA5}">
                      <a16:colId xmlns:a16="http://schemas.microsoft.com/office/drawing/2014/main" val="20000"/>
                    </a:ext>
                  </a:extLst>
                </a:gridCol>
                <a:gridCol w="2397775">
                  <a:extLst>
                    <a:ext uri="{9D8B030D-6E8A-4147-A177-3AD203B41FA5}">
                      <a16:colId xmlns:a16="http://schemas.microsoft.com/office/drawing/2014/main" val="20001"/>
                    </a:ext>
                  </a:extLst>
                </a:gridCol>
                <a:gridCol w="3232726">
                  <a:extLst>
                    <a:ext uri="{9D8B030D-6E8A-4147-A177-3AD203B41FA5}">
                      <a16:colId xmlns:a16="http://schemas.microsoft.com/office/drawing/2014/main" val="20002"/>
                    </a:ext>
                  </a:extLst>
                </a:gridCol>
              </a:tblGrid>
              <a:tr h="2617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20040" indent="-229235">
                        <a:lnSpc>
                          <a:spcPct val="100000"/>
                        </a:lnSpc>
                        <a:spcBef>
                          <a:spcPts val="819"/>
                        </a:spcBef>
                        <a:buFont typeface="Symbol"/>
                        <a:buChar char=""/>
                        <a:tabLst>
                          <a:tab pos="320040" algn="l"/>
                          <a:tab pos="320675" algn="l"/>
                        </a:tabLst>
                      </a:pPr>
                      <a:r>
                        <a:rPr sz="2400" spc="-5" dirty="0">
                          <a:solidFill>
                            <a:srgbClr val="404040"/>
                          </a:solidFill>
                          <a:latin typeface="Tahoma"/>
                          <a:cs typeface="Tahoma"/>
                        </a:rPr>
                        <a:t>Law</a:t>
                      </a:r>
                      <a:endParaRPr sz="2400" dirty="0">
                        <a:latin typeface="Tahoma"/>
                        <a:cs typeface="Tahoma"/>
                      </a:endParaRPr>
                    </a:p>
                    <a:p>
                      <a:pPr marL="320040" indent="-229235">
                        <a:lnSpc>
                          <a:spcPct val="100000"/>
                        </a:lnSpc>
                        <a:spcBef>
                          <a:spcPts val="515"/>
                        </a:spcBef>
                        <a:buFont typeface="Symbol"/>
                        <a:buChar char=""/>
                        <a:tabLst>
                          <a:tab pos="320040" algn="l"/>
                          <a:tab pos="320675" algn="l"/>
                        </a:tabLst>
                      </a:pPr>
                      <a:r>
                        <a:rPr sz="2400" spc="40" dirty="0">
                          <a:solidFill>
                            <a:srgbClr val="404040"/>
                          </a:solidFill>
                          <a:latin typeface="Tahoma"/>
                          <a:cs typeface="Tahoma"/>
                        </a:rPr>
                        <a:t>Medicine</a:t>
                      </a:r>
                      <a:endParaRPr sz="2400" dirty="0">
                        <a:latin typeface="Tahoma"/>
                        <a:cs typeface="Tahoma"/>
                      </a:endParaRPr>
                    </a:p>
                    <a:p>
                      <a:pPr marL="320040" indent="-229235">
                        <a:lnSpc>
                          <a:spcPct val="100000"/>
                        </a:lnSpc>
                        <a:spcBef>
                          <a:spcPts val="515"/>
                        </a:spcBef>
                        <a:buFont typeface="Symbol"/>
                        <a:buChar char=""/>
                        <a:tabLst>
                          <a:tab pos="320040" algn="l"/>
                          <a:tab pos="320675" algn="l"/>
                        </a:tabLst>
                      </a:pPr>
                      <a:r>
                        <a:rPr sz="2400" spc="20" dirty="0">
                          <a:solidFill>
                            <a:srgbClr val="404040"/>
                          </a:solidFill>
                          <a:latin typeface="Tahoma"/>
                          <a:cs typeface="Tahoma"/>
                        </a:rPr>
                        <a:t>Pharmacy</a:t>
                      </a:r>
                      <a:endParaRPr sz="2400" dirty="0">
                        <a:latin typeface="Tahoma"/>
                        <a:cs typeface="Tahoma"/>
                      </a:endParaRPr>
                    </a:p>
                    <a:p>
                      <a:pPr marL="320040" indent="-229235">
                        <a:lnSpc>
                          <a:spcPct val="100000"/>
                        </a:lnSpc>
                        <a:spcBef>
                          <a:spcPts val="505"/>
                        </a:spcBef>
                        <a:buFont typeface="Symbol"/>
                        <a:buChar char=""/>
                        <a:tabLst>
                          <a:tab pos="320040" algn="l"/>
                          <a:tab pos="320675" algn="l"/>
                        </a:tabLst>
                      </a:pPr>
                      <a:r>
                        <a:rPr sz="2400" spc="10" dirty="0">
                          <a:solidFill>
                            <a:srgbClr val="404040"/>
                          </a:solidFill>
                          <a:latin typeface="Tahoma"/>
                          <a:cs typeface="Tahoma"/>
                        </a:rPr>
                        <a:t>Physician</a:t>
                      </a:r>
                      <a:r>
                        <a:rPr sz="2400" spc="-95" dirty="0">
                          <a:solidFill>
                            <a:srgbClr val="404040"/>
                          </a:solidFill>
                          <a:latin typeface="Tahoma"/>
                          <a:cs typeface="Tahoma"/>
                        </a:rPr>
                        <a:t> </a:t>
                      </a:r>
                      <a:r>
                        <a:rPr sz="2400" spc="10" dirty="0">
                          <a:solidFill>
                            <a:srgbClr val="404040"/>
                          </a:solidFill>
                          <a:latin typeface="Tahoma"/>
                          <a:cs typeface="Tahoma"/>
                        </a:rPr>
                        <a:t>Assistant</a:t>
                      </a:r>
                      <a:endParaRPr sz="2400" dirty="0">
                        <a:latin typeface="Tahoma"/>
                        <a:cs typeface="Tahoma"/>
                      </a:endParaRPr>
                    </a:p>
                  </a:txBody>
                  <a:tcPr marL="0" marR="0" marT="104139" marB="0">
                    <a:lnL>
                      <a:noFill/>
                    </a:lnL>
                    <a:lnR>
                      <a:noFill/>
                    </a:lnR>
                    <a:lnT>
                      <a:noFill/>
                    </a:lnT>
                    <a:lnB>
                      <a:noFill/>
                    </a:lnB>
                    <a:lnTlToBr w="12700" cmpd="sng">
                      <a:noFill/>
                      <a:prstDash val="solid"/>
                    </a:lnTlToBr>
                    <a:lnBlToTr w="12700" cmpd="sng">
                      <a:noFill/>
                      <a:prstDash val="solid"/>
                    </a:lnBlToTr>
                    <a:solidFill>
                      <a:srgbClr val="E6E7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634" indent="-229235">
                        <a:lnSpc>
                          <a:spcPct val="100000"/>
                        </a:lnSpc>
                        <a:spcBef>
                          <a:spcPts val="819"/>
                        </a:spcBef>
                        <a:buFont typeface="Symbol"/>
                        <a:buChar char=""/>
                        <a:tabLst>
                          <a:tab pos="508000" algn="l"/>
                          <a:tab pos="509270" algn="l"/>
                        </a:tabLst>
                      </a:pPr>
                      <a:r>
                        <a:rPr sz="2400" spc="15" dirty="0">
                          <a:solidFill>
                            <a:srgbClr val="404040"/>
                          </a:solidFill>
                          <a:latin typeface="Tahoma"/>
                          <a:cs typeface="Tahoma"/>
                        </a:rPr>
                        <a:t>Podiatry</a:t>
                      </a:r>
                      <a:endParaRPr sz="2400" dirty="0">
                        <a:latin typeface="Tahoma"/>
                        <a:cs typeface="Tahoma"/>
                      </a:endParaRPr>
                    </a:p>
                    <a:p>
                      <a:pPr marL="508634" indent="-229235">
                        <a:lnSpc>
                          <a:spcPct val="100000"/>
                        </a:lnSpc>
                        <a:spcBef>
                          <a:spcPts val="515"/>
                        </a:spcBef>
                        <a:buFont typeface="Symbol"/>
                        <a:buChar char=""/>
                        <a:tabLst>
                          <a:tab pos="508000" algn="l"/>
                          <a:tab pos="509270" algn="l"/>
                        </a:tabLst>
                      </a:pPr>
                      <a:r>
                        <a:rPr sz="2400" spc="10" dirty="0">
                          <a:solidFill>
                            <a:srgbClr val="404040"/>
                          </a:solidFill>
                          <a:latin typeface="Tahoma"/>
                          <a:cs typeface="Tahoma"/>
                        </a:rPr>
                        <a:t>Dentistry</a:t>
                      </a:r>
                      <a:endParaRPr sz="2400" dirty="0">
                        <a:latin typeface="Tahoma"/>
                        <a:cs typeface="Tahoma"/>
                      </a:endParaRPr>
                    </a:p>
                    <a:p>
                      <a:pPr marL="508634" indent="-229235">
                        <a:lnSpc>
                          <a:spcPct val="100000"/>
                        </a:lnSpc>
                        <a:spcBef>
                          <a:spcPts val="515"/>
                        </a:spcBef>
                        <a:buFont typeface="Symbol"/>
                        <a:buChar char=""/>
                        <a:tabLst>
                          <a:tab pos="508000" algn="l"/>
                          <a:tab pos="509270" algn="l"/>
                        </a:tabLst>
                      </a:pPr>
                      <a:r>
                        <a:rPr sz="2400" spc="30" dirty="0">
                          <a:solidFill>
                            <a:srgbClr val="404040"/>
                          </a:solidFill>
                          <a:latin typeface="Tahoma"/>
                          <a:cs typeface="Tahoma"/>
                        </a:rPr>
                        <a:t>Optometry</a:t>
                      </a:r>
                      <a:endParaRPr sz="2400" dirty="0">
                        <a:latin typeface="Tahoma"/>
                        <a:cs typeface="Tahoma"/>
                      </a:endParaRPr>
                    </a:p>
                    <a:p>
                      <a:pPr marL="508634" indent="-229235">
                        <a:lnSpc>
                          <a:spcPct val="100000"/>
                        </a:lnSpc>
                        <a:spcBef>
                          <a:spcPts val="505"/>
                        </a:spcBef>
                        <a:buFont typeface="Symbol"/>
                        <a:buChar char=""/>
                        <a:tabLst>
                          <a:tab pos="508000" algn="l"/>
                          <a:tab pos="509270" algn="l"/>
                        </a:tabLst>
                      </a:pPr>
                      <a:r>
                        <a:rPr sz="2400" spc="10" dirty="0">
                          <a:solidFill>
                            <a:srgbClr val="404040"/>
                          </a:solidFill>
                          <a:latin typeface="Tahoma"/>
                          <a:cs typeface="Tahoma"/>
                        </a:rPr>
                        <a:t>Veterinary</a:t>
                      </a:r>
                      <a:endParaRPr sz="2400" dirty="0">
                        <a:latin typeface="Tahoma"/>
                        <a:cs typeface="Tahoma"/>
                      </a:endParaRPr>
                    </a:p>
                  </a:txBody>
                  <a:tcPr marL="0" marR="0" marT="104139" marB="0">
                    <a:lnL>
                      <a:noFill/>
                    </a:lnL>
                    <a:lnR>
                      <a:noFill/>
                    </a:lnR>
                    <a:lnT>
                      <a:noFill/>
                    </a:lnT>
                    <a:lnB>
                      <a:noFill/>
                    </a:lnB>
                    <a:lnTlToBr w="12700" cmpd="sng">
                      <a:noFill/>
                      <a:prstDash val="solid"/>
                    </a:lnTlToBr>
                    <a:lnBlToTr w="12700" cmpd="sng">
                      <a:noFill/>
                      <a:prstDash val="solid"/>
                    </a:lnBlToTr>
                    <a:solidFill>
                      <a:srgbClr val="E6E7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7365" indent="-229235">
                        <a:lnSpc>
                          <a:spcPct val="100000"/>
                        </a:lnSpc>
                        <a:spcBef>
                          <a:spcPts val="819"/>
                        </a:spcBef>
                        <a:buFont typeface="Symbol"/>
                        <a:buChar char=""/>
                        <a:tabLst>
                          <a:tab pos="507365" algn="l"/>
                          <a:tab pos="508000" algn="l"/>
                        </a:tabLst>
                      </a:pPr>
                      <a:r>
                        <a:rPr sz="2400" spc="25" dirty="0">
                          <a:solidFill>
                            <a:srgbClr val="404040"/>
                          </a:solidFill>
                          <a:latin typeface="Tahoma"/>
                          <a:cs typeface="Tahoma"/>
                        </a:rPr>
                        <a:t>Occupational</a:t>
                      </a:r>
                      <a:r>
                        <a:rPr sz="2400" spc="-95" dirty="0">
                          <a:solidFill>
                            <a:srgbClr val="404040"/>
                          </a:solidFill>
                          <a:latin typeface="Tahoma"/>
                          <a:cs typeface="Tahoma"/>
                        </a:rPr>
                        <a:t> </a:t>
                      </a:r>
                      <a:r>
                        <a:rPr sz="2400" dirty="0">
                          <a:solidFill>
                            <a:srgbClr val="404040"/>
                          </a:solidFill>
                          <a:latin typeface="Tahoma"/>
                          <a:cs typeface="Tahoma"/>
                        </a:rPr>
                        <a:t>Therapy</a:t>
                      </a:r>
                      <a:endParaRPr sz="2400" dirty="0">
                        <a:latin typeface="Tahoma"/>
                        <a:cs typeface="Tahoma"/>
                      </a:endParaRPr>
                    </a:p>
                    <a:p>
                      <a:pPr marL="507365" indent="-229235">
                        <a:lnSpc>
                          <a:spcPct val="100000"/>
                        </a:lnSpc>
                        <a:spcBef>
                          <a:spcPts val="515"/>
                        </a:spcBef>
                        <a:buFont typeface="Symbol"/>
                        <a:buChar char=""/>
                        <a:tabLst>
                          <a:tab pos="507365" algn="l"/>
                          <a:tab pos="508000" algn="l"/>
                        </a:tabLst>
                      </a:pPr>
                      <a:r>
                        <a:rPr sz="2400" spc="10" dirty="0">
                          <a:solidFill>
                            <a:srgbClr val="404040"/>
                          </a:solidFill>
                          <a:latin typeface="Tahoma"/>
                          <a:cs typeface="Tahoma"/>
                        </a:rPr>
                        <a:t>Physical</a:t>
                      </a:r>
                      <a:r>
                        <a:rPr sz="2400" spc="-100" dirty="0">
                          <a:solidFill>
                            <a:srgbClr val="404040"/>
                          </a:solidFill>
                          <a:latin typeface="Tahoma"/>
                          <a:cs typeface="Tahoma"/>
                        </a:rPr>
                        <a:t> </a:t>
                      </a:r>
                      <a:r>
                        <a:rPr sz="2400" dirty="0">
                          <a:solidFill>
                            <a:srgbClr val="404040"/>
                          </a:solidFill>
                          <a:latin typeface="Tahoma"/>
                          <a:cs typeface="Tahoma"/>
                        </a:rPr>
                        <a:t>Therapy</a:t>
                      </a:r>
                      <a:endParaRPr sz="2400" dirty="0">
                        <a:latin typeface="Tahoma"/>
                        <a:cs typeface="Tahoma"/>
                      </a:endParaRPr>
                    </a:p>
                    <a:p>
                      <a:pPr marL="507365" indent="-229235">
                        <a:lnSpc>
                          <a:spcPct val="100000"/>
                        </a:lnSpc>
                        <a:spcBef>
                          <a:spcPts val="515"/>
                        </a:spcBef>
                        <a:buFont typeface="Symbol"/>
                        <a:buChar char=""/>
                        <a:tabLst>
                          <a:tab pos="507365" algn="l"/>
                          <a:tab pos="508000" algn="l"/>
                        </a:tabLst>
                      </a:pPr>
                      <a:r>
                        <a:rPr sz="2400" spc="30" dirty="0">
                          <a:solidFill>
                            <a:srgbClr val="404040"/>
                          </a:solidFill>
                          <a:latin typeface="Tahoma"/>
                          <a:cs typeface="Tahoma"/>
                        </a:rPr>
                        <a:t>Naturopathic</a:t>
                      </a:r>
                      <a:endParaRPr sz="2400" dirty="0">
                        <a:latin typeface="Tahoma"/>
                        <a:cs typeface="Tahoma"/>
                      </a:endParaRPr>
                    </a:p>
                    <a:p>
                      <a:pPr marL="507365" indent="-229235">
                        <a:lnSpc>
                          <a:spcPct val="100000"/>
                        </a:lnSpc>
                        <a:spcBef>
                          <a:spcPts val="505"/>
                        </a:spcBef>
                        <a:buFont typeface="Symbol"/>
                        <a:buChar char=""/>
                        <a:tabLst>
                          <a:tab pos="507365" algn="l"/>
                          <a:tab pos="508000" algn="l"/>
                        </a:tabLst>
                      </a:pPr>
                      <a:r>
                        <a:rPr sz="2400" spc="20" dirty="0">
                          <a:solidFill>
                            <a:srgbClr val="404040"/>
                          </a:solidFill>
                          <a:latin typeface="Tahoma"/>
                          <a:cs typeface="Tahoma"/>
                        </a:rPr>
                        <a:t>Chiropractic</a:t>
                      </a:r>
                      <a:endParaRPr sz="2400" dirty="0">
                        <a:latin typeface="Tahoma"/>
                        <a:cs typeface="Tahoma"/>
                      </a:endParaRPr>
                    </a:p>
                  </a:txBody>
                  <a:tcPr marL="0" marR="0" marT="104139" marB="0">
                    <a:lnL>
                      <a:noFill/>
                    </a:lnL>
                    <a:lnR>
                      <a:noFill/>
                    </a:lnR>
                    <a:lnT>
                      <a:noFill/>
                    </a:lnT>
                    <a:lnB>
                      <a:noFill/>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val="10000"/>
                  </a:ext>
                </a:extLst>
              </a:tr>
            </a:tbl>
          </a:graphicData>
        </a:graphic>
      </p:graphicFrame>
      <p:pic>
        <p:nvPicPr>
          <p:cNvPr id="7" name="Picture 6" descr="Dentistry picture">
            <a:extLst>
              <a:ext uri="{FF2B5EF4-FFF2-40B4-BE49-F238E27FC236}">
                <a16:creationId xmlns:a16="http://schemas.microsoft.com/office/drawing/2014/main" id="{A53EE7B5-6DC5-A2C1-AFC4-DCAD0837C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7408" y="2274549"/>
            <a:ext cx="2105457" cy="2103120"/>
          </a:xfrm>
          <a:prstGeom prst="rect">
            <a:avLst/>
          </a:prstGeom>
        </p:spPr>
      </p:pic>
      <p:pic>
        <p:nvPicPr>
          <p:cNvPr id="14" name="Picture 13" descr="Lawyer picture">
            <a:extLst>
              <a:ext uri="{FF2B5EF4-FFF2-40B4-BE49-F238E27FC236}">
                <a16:creationId xmlns:a16="http://schemas.microsoft.com/office/drawing/2014/main" id="{E318FCC4-CDD3-4347-B05C-E2C9ADAE403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043055" y="3645733"/>
            <a:ext cx="2105457" cy="2103120"/>
          </a:xfrm>
          <a:prstGeom prst="rect">
            <a:avLst/>
          </a:prstGeom>
        </p:spPr>
      </p:pic>
    </p:spTree>
    <p:extLst>
      <p:ext uri="{BB962C8B-B14F-4D97-AF65-F5344CB8AC3E}">
        <p14:creationId xmlns:p14="http://schemas.microsoft.com/office/powerpoint/2010/main" val="227129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2">
            <a:extLst>
              <a:ext uri="{FF2B5EF4-FFF2-40B4-BE49-F238E27FC236}">
                <a16:creationId xmlns:a16="http://schemas.microsoft.com/office/drawing/2014/main" id="{F8E34A33-0DE2-4D5A-AD14-5F3C9BD0069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9422" y="2399999"/>
            <a:ext cx="4045491" cy="26969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B0A88A66-8972-40B5-B4AD-4D167015F09C}"/>
              </a:ext>
            </a:extLst>
          </p:cNvPr>
          <p:cNvSpPr txBox="1">
            <a:spLocks noGrp="1"/>
          </p:cNvSpPr>
          <p:nvPr>
            <p:ph type="title" idx="4294967295"/>
          </p:nvPr>
        </p:nvSpPr>
        <p:spPr>
          <a:xfrm>
            <a:off x="218838" y="1224729"/>
            <a:ext cx="8445729"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Key points </a:t>
            </a:r>
            <a:r>
              <a:rPr kumimoji="0" lang="en-US" altLang="en-US" sz="3200" b="0"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for engaged students and supportive parents/families </a:t>
            </a:r>
            <a:endParaRPr kumimoji="0" lang="en-US" sz="3200" b="0" i="0" u="sng"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1F27DA3-9E7A-4500-A9FC-B0D485A0F471}"/>
              </a:ext>
            </a:extLst>
          </p:cNvPr>
          <p:cNvSpPr txBox="1"/>
          <p:nvPr/>
        </p:nvSpPr>
        <p:spPr>
          <a:xfrm>
            <a:off x="115283" y="2301946"/>
            <a:ext cx="7500380" cy="2893100"/>
          </a:xfrm>
          <a:prstGeom prst="rect">
            <a:avLst/>
          </a:prstGeom>
          <a:noFill/>
        </p:spPr>
        <p:txBody>
          <a:bodyPr wrap="square">
            <a:spAutoFit/>
          </a:bodyPr>
          <a:lstStyle/>
          <a:p>
            <a:pPr marL="285750" indent="-285750">
              <a:buFont typeface="Arial" panose="020B0604020202020204" pitchFamily="34" charset="0"/>
              <a:buChar char="•"/>
            </a:pPr>
            <a:r>
              <a:rPr lang="en-US" altLang="en-US" sz="2600" dirty="0">
                <a:latin typeface="Tahoma" panose="020B0604030504040204" pitchFamily="34" charset="0"/>
                <a:ea typeface="Tahoma" panose="020B0604030504040204" pitchFamily="34" charset="0"/>
                <a:cs typeface="Tahoma" panose="020B0604030504040204" pitchFamily="34" charset="0"/>
              </a:rPr>
              <a:t>Changing roles for students and family members</a:t>
            </a:r>
          </a:p>
          <a:p>
            <a:pPr marL="285750" indent="-285750">
              <a:buFont typeface="Arial" panose="020B0604020202020204" pitchFamily="34" charset="0"/>
              <a:buChar char="•"/>
            </a:pPr>
            <a:r>
              <a:rPr lang="en-US" altLang="en-US" sz="2600" dirty="0">
                <a:latin typeface="Tahoma" panose="020B0604030504040204" pitchFamily="34" charset="0"/>
                <a:ea typeface="Tahoma" panose="020B0604030504040204" pitchFamily="34" charset="0"/>
                <a:cs typeface="Tahoma" panose="020B0604030504040204" pitchFamily="34" charset="0"/>
              </a:rPr>
              <a:t>Developing excellence in the professional competencies</a:t>
            </a:r>
          </a:p>
          <a:p>
            <a:pPr marL="285750" indent="-285750">
              <a:buFont typeface="Arial" panose="020B0604020202020204" pitchFamily="34" charset="0"/>
              <a:buChar char="•"/>
            </a:pPr>
            <a:r>
              <a:rPr lang="en-US" altLang="en-US" sz="2600" dirty="0">
                <a:latin typeface="Tahoma" panose="020B0604030504040204" pitchFamily="34" charset="0"/>
                <a:ea typeface="Tahoma" panose="020B0604030504040204" pitchFamily="34" charset="0"/>
                <a:cs typeface="Tahoma" panose="020B0604030504040204" pitchFamily="34" charset="0"/>
              </a:rPr>
              <a:t>The path to professional school is challenging</a:t>
            </a:r>
          </a:p>
          <a:p>
            <a:pPr marL="285750" indent="-285750">
              <a:buFont typeface="Arial" panose="020B0604020202020204" pitchFamily="34" charset="0"/>
              <a:buChar char="•"/>
            </a:pPr>
            <a:r>
              <a:rPr lang="en-US" altLang="en-US" sz="2600" dirty="0">
                <a:latin typeface="Tahoma" panose="020B0604030504040204" pitchFamily="34" charset="0"/>
                <a:ea typeface="Tahoma" panose="020B0604030504040204" pitchFamily="34" charset="0"/>
                <a:cs typeface="Tahoma" panose="020B0604030504040204" pitchFamily="34" charset="0"/>
              </a:rPr>
              <a:t>Students control their own preparation</a:t>
            </a:r>
          </a:p>
          <a:p>
            <a:pPr marL="285750" indent="-285750">
              <a:buFont typeface="Arial" panose="020B0604020202020204" pitchFamily="34" charset="0"/>
              <a:buChar char="•"/>
            </a:pPr>
            <a:r>
              <a:rPr lang="en-US" altLang="en-US" sz="2600" dirty="0">
                <a:latin typeface="Tahoma" panose="020B0604030504040204" pitchFamily="34" charset="0"/>
                <a:ea typeface="Tahoma" panose="020B0604030504040204" pitchFamily="34" charset="0"/>
                <a:cs typeface="Tahoma" panose="020B0604030504040204" pitchFamily="34" charset="0"/>
              </a:rPr>
              <a:t>There is help every step of the way</a:t>
            </a:r>
          </a:p>
        </p:txBody>
      </p:sp>
    </p:spTree>
    <p:extLst>
      <p:ext uri="{BB962C8B-B14F-4D97-AF65-F5344CB8AC3E}">
        <p14:creationId xmlns:p14="http://schemas.microsoft.com/office/powerpoint/2010/main" val="386397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252779E3-190A-4A46-B34D-94D90F52F23D}"/>
              </a:ext>
            </a:extLst>
          </p:cNvPr>
          <p:cNvSpPr txBox="1">
            <a:spLocks noGrp="1"/>
          </p:cNvSpPr>
          <p:nvPr>
            <p:ph type="title" idx="4294967295"/>
          </p:nvPr>
        </p:nvSpPr>
        <p:spPr>
          <a:xfrm>
            <a:off x="70584" y="1170624"/>
            <a:ext cx="947746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Developing Professional Competencies</a:t>
            </a:r>
            <a:endParaRPr kumimoji="0" lang="en-US" sz="3200" b="0" i="0" u="sng"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77313807-2296-4002-84F6-436BBE3A939D}"/>
              </a:ext>
            </a:extLst>
          </p:cNvPr>
          <p:cNvSpPr txBox="1"/>
          <p:nvPr/>
        </p:nvSpPr>
        <p:spPr>
          <a:xfrm>
            <a:off x="70584" y="1877436"/>
            <a:ext cx="9477461" cy="3785652"/>
          </a:xfrm>
          <a:prstGeom prst="rect">
            <a:avLst/>
          </a:prstGeom>
          <a:noFill/>
        </p:spPr>
        <p:txBody>
          <a:bodyPr wrap="square">
            <a:spAutoFit/>
          </a:bodyPr>
          <a:lstStyle/>
          <a:p>
            <a:pPr marL="342900" indent="-342900">
              <a:spcBef>
                <a:spcPts val="0"/>
              </a:spcBef>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Thinking and Reasoning Competencies: </a:t>
            </a:r>
            <a:r>
              <a:rPr lang="en-US" sz="2400" i="1" dirty="0">
                <a:latin typeface="Tahoma" panose="020B0604030504040204" pitchFamily="34" charset="0"/>
                <a:ea typeface="Tahoma" panose="020B0604030504040204" pitchFamily="34" charset="0"/>
                <a:cs typeface="Tahoma" panose="020B0604030504040204" pitchFamily="34" charset="0"/>
              </a:rPr>
              <a:t>Critical thinking, quantitative reasoning, scientific inquiry, written communication</a:t>
            </a:r>
          </a:p>
          <a:p>
            <a:pPr>
              <a:spcBef>
                <a:spcPts val="0"/>
              </a:spcBef>
            </a:pPr>
            <a:endParaRPr lang="en-US" sz="2400" i="1" dirty="0">
              <a:latin typeface="Tahoma" panose="020B0604030504040204" pitchFamily="34" charset="0"/>
              <a:ea typeface="Tahoma" panose="020B0604030504040204" pitchFamily="34" charset="0"/>
              <a:cs typeface="Tahoma" panose="020B0604030504040204" pitchFamily="34" charset="0"/>
            </a:endParaRPr>
          </a:p>
          <a:p>
            <a:pPr marL="342900" indent="-342900">
              <a:spcBef>
                <a:spcPts val="0"/>
              </a:spcBef>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Science Competencies: </a:t>
            </a:r>
            <a:r>
              <a:rPr lang="en-US" sz="2400" i="1" dirty="0">
                <a:latin typeface="Tahoma" panose="020B0604030504040204" pitchFamily="34" charset="0"/>
                <a:ea typeface="Tahoma" panose="020B0604030504040204" pitchFamily="34" charset="0"/>
                <a:cs typeface="Tahoma" panose="020B0604030504040204" pitchFamily="34" charset="0"/>
              </a:rPr>
              <a:t>Living systems, human behavior</a:t>
            </a:r>
          </a:p>
          <a:p>
            <a:pPr lvl="1">
              <a:spcBef>
                <a:spcPts val="0"/>
              </a:spcBef>
            </a:pPr>
            <a:endParaRPr lang="en-US" sz="2400" i="1" dirty="0">
              <a:latin typeface="Tahoma" panose="020B0604030504040204" pitchFamily="34" charset="0"/>
              <a:ea typeface="Tahoma" panose="020B0604030504040204" pitchFamily="34" charset="0"/>
              <a:cs typeface="Tahoma" panose="020B0604030504040204" pitchFamily="34" charset="0"/>
            </a:endParaRPr>
          </a:p>
          <a:p>
            <a:pPr marL="342900" indent="-342900">
              <a:spcBef>
                <a:spcPts val="0"/>
              </a:spcBef>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Professional Competencies: </a:t>
            </a:r>
            <a:r>
              <a:rPr lang="en-US" sz="2400" i="1" dirty="0">
                <a:latin typeface="Tahoma" panose="020B0604030504040204" pitchFamily="34" charset="0"/>
                <a:ea typeface="Tahoma" panose="020B0604030504040204" pitchFamily="34" charset="0"/>
                <a:cs typeface="Tahoma" panose="020B0604030504040204" pitchFamily="34" charset="0"/>
              </a:rPr>
              <a:t>Commitment to learning and growth, cultural awareness, cultural humility, empathy and compassion, ethical responsibility to self and others, interpersonal skills, oral communication, reliability and dependability, resilience and adaptability, service orientation, teamwork and collaboration</a:t>
            </a:r>
          </a:p>
        </p:txBody>
      </p:sp>
      <p:pic>
        <p:nvPicPr>
          <p:cNvPr id="7" name="Picture 6" descr="Optometry picture">
            <a:extLst>
              <a:ext uri="{FF2B5EF4-FFF2-40B4-BE49-F238E27FC236}">
                <a16:creationId xmlns:a16="http://schemas.microsoft.com/office/drawing/2014/main" id="{3E060C7B-0018-3B9C-A461-A065CBA4C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8045" y="2342733"/>
            <a:ext cx="2510859" cy="2508072"/>
          </a:xfrm>
          <a:prstGeom prst="rect">
            <a:avLst/>
          </a:prstGeom>
        </p:spPr>
      </p:pic>
    </p:spTree>
    <p:extLst>
      <p:ext uri="{BB962C8B-B14F-4D97-AF65-F5344CB8AC3E}">
        <p14:creationId xmlns:p14="http://schemas.microsoft.com/office/powerpoint/2010/main" val="219332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2" descr="Changing Majors | Student Success Center | Michigan Tech">
            <a:extLst>
              <a:ext uri="{FF2B5EF4-FFF2-40B4-BE49-F238E27FC236}">
                <a16:creationId xmlns:a16="http://schemas.microsoft.com/office/drawing/2014/main" id="{7CF0761E-9FB3-CD0D-D2FA-4D293C654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7230" y="4013075"/>
            <a:ext cx="1909472" cy="23292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02769979-DDFB-8394-BAA8-DEE7003879F5}"/>
              </a:ext>
            </a:extLst>
          </p:cNvPr>
          <p:cNvSpPr txBox="1">
            <a:spLocks noGrp="1"/>
          </p:cNvSpPr>
          <p:nvPr>
            <p:ph type="title" idx="4294967295"/>
          </p:nvPr>
        </p:nvSpPr>
        <p:spPr>
          <a:xfrm>
            <a:off x="101922" y="1129375"/>
            <a:ext cx="12090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sng"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Majors &amp; classes</a:t>
            </a:r>
            <a:endParaRPr kumimoji="0" lang="en-US" sz="3200" b="0" i="0" u="sng"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4D37E05F-8BB5-4B7E-7ECE-4CC5CC61EAB2}"/>
              </a:ext>
            </a:extLst>
          </p:cNvPr>
          <p:cNvSpPr txBox="1">
            <a:spLocks/>
          </p:cNvSpPr>
          <p:nvPr/>
        </p:nvSpPr>
        <p:spPr>
          <a:xfrm>
            <a:off x="0" y="1511807"/>
            <a:ext cx="10650238" cy="42168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defRPr/>
            </a:pPr>
            <a:endParaRPr kumimoji="0" lang="en-US" altLang="en-US" sz="60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defRPr/>
            </a:pPr>
            <a:r>
              <a:rPr kumimoji="0" lang="en-US" altLang="en-US" sz="280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Pre-medicine, Pre-law, etc. are </a:t>
            </a:r>
            <a:r>
              <a:rPr kumimoji="0" lang="en-US" altLang="en-US" sz="2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tracks not majors</a:t>
            </a:r>
            <a:r>
              <a:rPr lang="en-US" altLang="en-US" sz="28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alt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(except Pre-Pharmacy)</a:t>
            </a:r>
            <a:r>
              <a:rPr kumimoji="0" lang="en-US" altLang="en-US" sz="200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altLang="en-US" sz="280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defRPr/>
            </a:pPr>
            <a:r>
              <a:rPr kumimoji="0" lang="en-US" altLang="en-US" sz="20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Choose a </a:t>
            </a:r>
            <a:r>
              <a:rPr lang="en-US" alt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m</a:t>
            </a:r>
            <a:r>
              <a:rPr kumimoji="0" lang="en-US" altLang="en-US" sz="2000" b="0" i="0" u="none" strike="noStrike" kern="1200" cap="none" spc="0" normalizeH="0" baseline="0" noProof="0" dirty="0" err="1">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ajor</a:t>
            </a:r>
            <a:r>
              <a:rPr kumimoji="0" lang="en-US" altLang="en-US" sz="20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&amp; minor/certificate that </a:t>
            </a:r>
            <a:r>
              <a:rPr kumimoji="0" lang="en-US" altLang="en-US" sz="2000" b="0" i="1"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hlinkClick r:id="rId5"/>
              </a:rPr>
              <a:t>interests</a:t>
            </a:r>
            <a:r>
              <a:rPr kumimoji="0" lang="en-US" altLang="en-US" sz="20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hlinkClick r:id="rId5"/>
              </a:rPr>
              <a:t> </a:t>
            </a:r>
            <a:r>
              <a:rPr kumimoji="0" lang="en-US" altLang="en-US" sz="2000" b="0" i="1"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hlinkClick r:id="rId5"/>
              </a:rPr>
              <a:t>and challenges</a:t>
            </a:r>
            <a:r>
              <a:rPr kumimoji="0" lang="en-US" altLang="en-US" sz="2000" b="0" i="1"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914400" lvl="2" indent="0">
              <a:buNone/>
              <a:defRPr/>
            </a:pPr>
            <a:endParaRPr kumimoji="0" lang="en-US" altLang="en-US" sz="6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defRPr/>
            </a:pPr>
            <a:r>
              <a:rPr kumimoji="0" lang="en-US" altLang="en-US" sz="240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hlinkClick r:id="rId6"/>
              </a:rPr>
              <a:t>Pre-Health programs have </a:t>
            </a:r>
            <a:r>
              <a:rPr kumimoji="0" lang="en-US" altLang="en-US" sz="24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hlinkClick r:id="rId6"/>
              </a:rPr>
              <a:t>required</a:t>
            </a:r>
            <a:r>
              <a:rPr kumimoji="0" lang="en-US" altLang="en-US" sz="240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hlinkClick r:id="rId6"/>
              </a:rPr>
              <a:t> </a:t>
            </a:r>
            <a:r>
              <a:rPr lang="en-US" altLang="en-US"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hlinkClick r:id="rId6"/>
              </a:rPr>
              <a:t>p</a:t>
            </a:r>
            <a:r>
              <a:rPr kumimoji="0" lang="en-US" altLang="en-US" sz="2400" b="1" i="0" u="none" strike="noStrike" kern="1200" cap="none" spc="0" normalizeH="0" baseline="0" noProof="0" dirty="0" err="1">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hlinkClick r:id="rId6"/>
              </a:rPr>
              <a:t>rerequisites</a:t>
            </a:r>
            <a:endParaRPr kumimoji="0" lang="en-US" altLang="en-US" sz="24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defRPr/>
            </a:pPr>
            <a:r>
              <a:rPr lang="en-US" alt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hlinkClick r:id="rId7"/>
              </a:rPr>
              <a:t>Also explore pre-health courses</a:t>
            </a:r>
            <a:r>
              <a:rPr lang="en-US" alt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hlinkClick r:id="rId7"/>
              </a:rPr>
              <a:t> </a:t>
            </a:r>
            <a:r>
              <a:rPr lang="en-US" alt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alt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hlinkClick r:id="rId8"/>
              </a:rPr>
              <a:t>experience</a:t>
            </a:r>
            <a:r>
              <a:rPr lang="en-US" alt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and </a:t>
            </a:r>
            <a:r>
              <a:rPr 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hlinkClick r:id="rId9"/>
              </a:rPr>
              <a:t>other health careers</a:t>
            </a:r>
            <a:endParaRPr 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1371600" lvl="3" indent="0">
              <a:lnSpc>
                <a:spcPct val="150000"/>
              </a:lnSpc>
              <a:buNone/>
              <a:defRPr/>
            </a:pPr>
            <a:endParaRPr lang="en-US" sz="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defRPr/>
            </a:pPr>
            <a:r>
              <a:rPr lang="en-US" alt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hlinkClick r:id="rId10"/>
              </a:rPr>
              <a:t>Pre-Law track </a:t>
            </a:r>
            <a:r>
              <a:rPr lang="en-US" alt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has </a:t>
            </a:r>
            <a:r>
              <a:rPr lang="en-US" altLang="en-US"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hlinkClick r:id="rId11"/>
              </a:rPr>
              <a:t>suggested courses </a:t>
            </a:r>
            <a:r>
              <a:rPr lang="en-US" alt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in disciplines that strengthen the important skill areas for success in law school</a:t>
            </a:r>
            <a:endParaRPr kumimoji="0" lang="en-US" sz="240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hlinkClick r:id="rId12"/>
            </a:endParaRPr>
          </a:p>
          <a:p>
            <a:pPr lvl="2">
              <a:buFont typeface="Arial" panose="020B0604020202020204" pitchFamily="34" charset="0"/>
              <a:buChar char="•"/>
              <a:defRPr/>
            </a:pPr>
            <a:r>
              <a:rPr kumimoji="0" lang="en-US" sz="20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Build resume and acquire skills, values, knowledge and experience from life, educational and extracurricular experiences and l</a:t>
            </a:r>
            <a:r>
              <a:rPr lang="en-US" altLang="en-US"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egal exposure</a:t>
            </a:r>
            <a:endParaRPr kumimoji="0" lang="en-US" altLang="en-US" sz="20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Tree>
    <p:extLst>
      <p:ext uri="{BB962C8B-B14F-4D97-AF65-F5344CB8AC3E}">
        <p14:creationId xmlns:p14="http://schemas.microsoft.com/office/powerpoint/2010/main" val="337351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CF27C3A3-A138-13BA-01F7-0A96AA4C2645}"/>
              </a:ext>
            </a:extLst>
          </p:cNvPr>
          <p:cNvSpPr txBox="1">
            <a:spLocks noGrp="1"/>
          </p:cNvSpPr>
          <p:nvPr>
            <p:ph type="title" idx="4294967295"/>
          </p:nvPr>
        </p:nvSpPr>
        <p:spPr>
          <a:xfrm>
            <a:off x="1" y="1172465"/>
            <a:ext cx="8692895"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3200" b="1"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path to health or law professions school &amp; career will be challenging</a:t>
            </a:r>
            <a:endParaRPr kumimoji="0" lang="en-US" sz="3200" b="0" i="0" u="sng"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0F9CC6CF-FA2D-9A0A-B882-A225C51FAB04}"/>
              </a:ext>
            </a:extLst>
          </p:cNvPr>
          <p:cNvSpPr txBox="1"/>
          <p:nvPr/>
        </p:nvSpPr>
        <p:spPr>
          <a:xfrm>
            <a:off x="210682" y="2249683"/>
            <a:ext cx="7231874" cy="3416320"/>
          </a:xfrm>
          <a:prstGeom prst="rect">
            <a:avLst/>
          </a:prstGeom>
          <a:noFill/>
        </p:spPr>
        <p:txBody>
          <a:bodyPr wrap="square">
            <a:spAutoFit/>
          </a:bodyPr>
          <a:lstStyle/>
          <a:p>
            <a:pPr marL="342900" indent="-342900">
              <a:buFont typeface="Arial" panose="020B0604020202020204" pitchFamily="34" charset="0"/>
              <a:buChar char="•"/>
            </a:pPr>
            <a:r>
              <a:rPr lang="en-US" altLang="en-US" sz="2400" dirty="0">
                <a:latin typeface="Tahoma" panose="020B0604030504040204" pitchFamily="34" charset="0"/>
                <a:ea typeface="Tahoma" panose="020B0604030504040204" pitchFamily="34" charset="0"/>
                <a:cs typeface="Tahoma" panose="020B0604030504040204" pitchFamily="34" charset="0"/>
              </a:rPr>
              <a:t>Academic expectations* (3.5</a:t>
            </a:r>
            <a:r>
              <a:rPr lang="en-US" altLang="en-US" sz="2400" b="1" dirty="0">
                <a:latin typeface="Tahoma" panose="020B0604030504040204" pitchFamily="34" charset="0"/>
                <a:ea typeface="Tahoma" panose="020B0604030504040204" pitchFamily="34" charset="0"/>
                <a:cs typeface="Tahoma" panose="020B0604030504040204" pitchFamily="34" charset="0"/>
              </a:rPr>
              <a:t>+</a:t>
            </a:r>
            <a:r>
              <a:rPr lang="en-US" altLang="en-US" sz="2400" dirty="0">
                <a:latin typeface="Tahoma" panose="020B0604030504040204" pitchFamily="34" charset="0"/>
                <a:ea typeface="Tahoma" panose="020B0604030504040204" pitchFamily="34" charset="0"/>
                <a:cs typeface="Tahoma" panose="020B0604030504040204" pitchFamily="34" charset="0"/>
              </a:rPr>
              <a:t>) </a:t>
            </a:r>
            <a:br>
              <a:rPr lang="en-US" altLang="en-US" sz="2400" dirty="0">
                <a:latin typeface="Tahoma" panose="020B0604030504040204" pitchFamily="34" charset="0"/>
                <a:ea typeface="Tahoma" panose="020B0604030504040204" pitchFamily="34" charset="0"/>
                <a:cs typeface="Tahoma" panose="020B0604030504040204" pitchFamily="34" charset="0"/>
              </a:rPr>
            </a:br>
            <a:r>
              <a:rPr lang="en-US" altLang="en-US" sz="2400" dirty="0">
                <a:latin typeface="Tahoma" panose="020B0604030504040204" pitchFamily="34" charset="0"/>
                <a:ea typeface="Tahoma" panose="020B0604030504040204" pitchFamily="34" charset="0"/>
                <a:cs typeface="Tahoma" panose="020B0604030504040204" pitchFamily="34" charset="0"/>
              </a:rPr>
              <a:t>	*</a:t>
            </a:r>
            <a:r>
              <a:rPr kumimoji="0" lang="en-US" altLang="en-US" sz="240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AP/IB</a:t>
            </a:r>
            <a:r>
              <a:rPr lang="en-US" alt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/Dual Enrollment (CCP)</a:t>
            </a:r>
            <a:endParaRPr kumimoji="0" lang="en-US" altLang="en-US" sz="240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altLang="en-US" sz="2400" dirty="0">
                <a:latin typeface="Tahoma" panose="020B0604030504040204" pitchFamily="34" charset="0"/>
                <a:ea typeface="Tahoma" panose="020B0604030504040204" pitchFamily="34" charset="0"/>
                <a:cs typeface="Tahoma" panose="020B0604030504040204" pitchFamily="34" charset="0"/>
              </a:rPr>
              <a:t>Non-Academic experiences:</a:t>
            </a:r>
          </a:p>
          <a:p>
            <a:pPr marL="800100" lvl="1" indent="-342900">
              <a:buFont typeface="Arial" panose="020B0604020202020204" pitchFamily="34" charset="0"/>
              <a:buChar char="•"/>
            </a:pPr>
            <a:r>
              <a:rPr lang="en-US" altLang="en-US" sz="2400" dirty="0">
                <a:latin typeface="Tahoma" panose="020B0604030504040204" pitchFamily="34" charset="0"/>
                <a:ea typeface="Tahoma" panose="020B0604030504040204" pitchFamily="34" charset="0"/>
                <a:cs typeface="Tahoma" panose="020B0604030504040204" pitchFamily="34" charset="0"/>
              </a:rPr>
              <a:t>Career exploration and experience</a:t>
            </a:r>
          </a:p>
          <a:p>
            <a:pPr marL="800100" lvl="1" indent="-342900">
              <a:buFont typeface="Arial" panose="020B0604020202020204" pitchFamily="34" charset="0"/>
              <a:buChar char="•"/>
            </a:pPr>
            <a:r>
              <a:rPr lang="en-US" altLang="en-US" sz="2400" dirty="0">
                <a:latin typeface="Tahoma" panose="020B0604030504040204" pitchFamily="34" charset="0"/>
                <a:ea typeface="Tahoma" panose="020B0604030504040204" pitchFamily="34" charset="0"/>
                <a:cs typeface="Tahoma" panose="020B0604030504040204" pitchFamily="34" charset="0"/>
              </a:rPr>
              <a:t>Service/volunteering</a:t>
            </a:r>
          </a:p>
          <a:p>
            <a:pPr marL="800100" lvl="1" indent="-342900">
              <a:buFont typeface="Arial" panose="020B0604020202020204" pitchFamily="34" charset="0"/>
              <a:buChar char="•"/>
            </a:pPr>
            <a:r>
              <a:rPr lang="en-US" altLang="en-US" sz="2400" dirty="0">
                <a:latin typeface="Tahoma" panose="020B0604030504040204" pitchFamily="34" charset="0"/>
                <a:ea typeface="Tahoma" panose="020B0604030504040204" pitchFamily="34" charset="0"/>
                <a:cs typeface="Tahoma" panose="020B0604030504040204" pitchFamily="34" charset="0"/>
              </a:rPr>
              <a:t>Leadership/involvement</a:t>
            </a:r>
          </a:p>
          <a:p>
            <a:pPr marL="800100" lvl="1" indent="-342900">
              <a:buFont typeface="Arial" panose="020B0604020202020204" pitchFamily="34" charset="0"/>
              <a:buChar char="•"/>
            </a:pPr>
            <a:r>
              <a:rPr lang="en-US" altLang="en-US" sz="2400" dirty="0">
                <a:latin typeface="Tahoma" panose="020B0604030504040204" pitchFamily="34" charset="0"/>
                <a:ea typeface="Tahoma" panose="020B0604030504040204" pitchFamily="34" charset="0"/>
                <a:cs typeface="Tahoma" panose="020B0604030504040204" pitchFamily="34" charset="0"/>
              </a:rPr>
              <a:t>Research </a:t>
            </a:r>
          </a:p>
          <a:p>
            <a:pPr marL="342900" indent="-342900">
              <a:buFont typeface="Arial" panose="020B0604020202020204" pitchFamily="34" charset="0"/>
              <a:buChar char="•"/>
            </a:pPr>
            <a:r>
              <a:rPr lang="en-US" altLang="en-US" sz="2400" dirty="0">
                <a:latin typeface="Tahoma" panose="020B0604030504040204" pitchFamily="34" charset="0"/>
                <a:ea typeface="Tahoma" panose="020B0604030504040204" pitchFamily="34" charset="0"/>
                <a:cs typeface="Tahoma" panose="020B0604030504040204" pitchFamily="34" charset="0"/>
              </a:rPr>
              <a:t>Strong time-management and organization skills</a:t>
            </a:r>
          </a:p>
          <a:p>
            <a:pPr marL="342900" indent="-342900">
              <a:buFont typeface="Arial" panose="020B0604020202020204" pitchFamily="34" charset="0"/>
              <a:buChar char="•"/>
            </a:pPr>
            <a:r>
              <a:rPr lang="en-US" altLang="en-US" sz="2400" dirty="0">
                <a:latin typeface="Tahoma" panose="020B0604030504040204" pitchFamily="34" charset="0"/>
                <a:ea typeface="Tahoma" panose="020B0604030504040204" pitchFamily="34" charset="0"/>
                <a:cs typeface="Tahoma" panose="020B0604030504040204" pitchFamily="34" charset="0"/>
              </a:rPr>
              <a:t>Professional demeanor/competencies</a:t>
            </a:r>
          </a:p>
        </p:txBody>
      </p:sp>
      <p:pic>
        <p:nvPicPr>
          <p:cNvPr id="16" name="Picture 15" descr="doctors looking at xray.">
            <a:extLst>
              <a:ext uri="{FF2B5EF4-FFF2-40B4-BE49-F238E27FC236}">
                <a16:creationId xmlns:a16="http://schemas.microsoft.com/office/drawing/2014/main" id="{9C3A906D-D2D3-4994-A722-8BDD3076AB2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54743" y="1973135"/>
            <a:ext cx="2105457" cy="2103120"/>
          </a:xfrm>
          <a:prstGeom prst="rect">
            <a:avLst/>
          </a:prstGeom>
        </p:spPr>
      </p:pic>
      <p:pic>
        <p:nvPicPr>
          <p:cNvPr id="14" name="Picture 13" descr="lawyer picture">
            <a:extLst>
              <a:ext uri="{FF2B5EF4-FFF2-40B4-BE49-F238E27FC236}">
                <a16:creationId xmlns:a16="http://schemas.microsoft.com/office/drawing/2014/main" id="{E318FCC4-CDD3-4347-B05C-E2C9ADAE403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048482" y="3429000"/>
            <a:ext cx="2105457" cy="2103120"/>
          </a:xfrm>
          <a:prstGeom prst="rect">
            <a:avLst/>
          </a:prstGeom>
        </p:spPr>
      </p:pic>
    </p:spTree>
    <p:extLst>
      <p:ext uri="{BB962C8B-B14F-4D97-AF65-F5344CB8AC3E}">
        <p14:creationId xmlns:p14="http://schemas.microsoft.com/office/powerpoint/2010/main" val="123753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Table 2" descr="Table with 4 columns. Class Time equals: 15 hrs, Academic Time outside of class multiply by 2 of class time equals: 30hrs, Other Committments equals 15 hrs.">
            <a:extLst>
              <a:ext uri="{FF2B5EF4-FFF2-40B4-BE49-F238E27FC236}">
                <a16:creationId xmlns:a16="http://schemas.microsoft.com/office/drawing/2014/main" id="{C0B2C461-2AED-7E38-AC49-6A17A7D378A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94263976"/>
              </p:ext>
            </p:extLst>
          </p:nvPr>
        </p:nvGraphicFramePr>
        <p:xfrm>
          <a:off x="539966" y="2098766"/>
          <a:ext cx="11138229" cy="3370217"/>
        </p:xfrm>
        <a:graphic>
          <a:graphicData uri="http://schemas.openxmlformats.org/drawingml/2006/table">
            <a:tbl>
              <a:tblPr firstRow="1" bandRow="1">
                <a:tableStyleId>{5940675A-B579-460E-94D1-54222C63F5DA}</a:tableStyleId>
              </a:tblPr>
              <a:tblGrid>
                <a:gridCol w="2784557">
                  <a:extLst>
                    <a:ext uri="{9D8B030D-6E8A-4147-A177-3AD203B41FA5}">
                      <a16:colId xmlns:a16="http://schemas.microsoft.com/office/drawing/2014/main" val="2570297149"/>
                    </a:ext>
                  </a:extLst>
                </a:gridCol>
                <a:gridCol w="2931155">
                  <a:extLst>
                    <a:ext uri="{9D8B030D-6E8A-4147-A177-3AD203B41FA5}">
                      <a16:colId xmlns:a16="http://schemas.microsoft.com/office/drawing/2014/main" val="141093017"/>
                    </a:ext>
                  </a:extLst>
                </a:gridCol>
                <a:gridCol w="2637960">
                  <a:extLst>
                    <a:ext uri="{9D8B030D-6E8A-4147-A177-3AD203B41FA5}">
                      <a16:colId xmlns:a16="http://schemas.microsoft.com/office/drawing/2014/main" val="3093757183"/>
                    </a:ext>
                  </a:extLst>
                </a:gridCol>
                <a:gridCol w="2784557">
                  <a:extLst>
                    <a:ext uri="{9D8B030D-6E8A-4147-A177-3AD203B41FA5}">
                      <a16:colId xmlns:a16="http://schemas.microsoft.com/office/drawing/2014/main" val="3414326450"/>
                    </a:ext>
                  </a:extLst>
                </a:gridCol>
              </a:tblGrid>
              <a:tr h="820300">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In Class Time</a:t>
                      </a:r>
                      <a:endParaRPr kumimoji="0" lang="en-US" altLang="en-US" sz="22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Academic Time Outside of Class</a:t>
                      </a:r>
                      <a:endParaRPr kumimoji="0" lang="en-US" altLang="en-US" sz="22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Other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Commitments</a:t>
                      </a:r>
                      <a:endParaRPr kumimoji="0" lang="en-US" altLang="en-US" sz="22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Total Hours</a:t>
                      </a:r>
                      <a:endParaRPr kumimoji="0" lang="en-US" altLang="en-US" sz="22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extLst>
                  <a:ext uri="{0D108BD9-81ED-4DB2-BD59-A6C34878D82A}">
                    <a16:rowId xmlns:a16="http://schemas.microsoft.com/office/drawing/2014/main" val="2500346889"/>
                  </a:ext>
                </a:extLst>
              </a:tr>
              <a:tr h="492152">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15</a:t>
                      </a:r>
                      <a:endParaRPr kumimoji="0" lang="en-US" altLang="en-US" sz="24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30</a:t>
                      </a:r>
                      <a:endParaRPr kumimoji="0" lang="en-US" altLang="en-US" sz="24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15</a:t>
                      </a:r>
                      <a:endParaRPr kumimoji="0" lang="en-US" altLang="en-US" sz="24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60</a:t>
                      </a:r>
                      <a:endParaRPr kumimoji="0" lang="en-US" altLang="en-US" sz="24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extLst>
                  <a:ext uri="{0D108BD9-81ED-4DB2-BD59-A6C34878D82A}">
                    <a16:rowId xmlns:a16="http://schemas.microsoft.com/office/drawing/2014/main" val="3589843738"/>
                  </a:ext>
                </a:extLst>
              </a:tr>
              <a:tr h="2057765">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For every hour in class, assume 2 hours for outside studying </a:t>
                      </a:r>
                      <a:r>
                        <a:rPr kumimoji="0" lang="en-US" altLang="en-US" sz="1800" b="1" i="0" u="none" strike="noStrike" cap="none" normalizeH="0" baseline="0" dirty="0">
                          <a:ln>
                            <a:noFill/>
                          </a:ln>
                          <a:solidFill>
                            <a:schemeClr val="tx1"/>
                          </a:solidFill>
                          <a:effectLst/>
                          <a:latin typeface="Arial" charset="0"/>
                          <a:ea typeface="ＭＳ Ｐゴシック" pitchFamily="34" charset="-128"/>
                          <a:cs typeface="Times New Roman" pitchFamily="18" charset="0"/>
                        </a:rPr>
                        <a:t>–</a:t>
                      </a:r>
                      <a:r>
                        <a:rPr kumimoji="0" lang="en-US" alt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 this may change from week to week, but this is average.</a:t>
                      </a:r>
                      <a:endParaRPr kumimoji="0" lang="en-US" altLang="en-US" sz="18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Homework, reading, studying, SI sessions, research, writing papers . . . </a:t>
                      </a:r>
                      <a:r>
                        <a:rPr kumimoji="0" lang="en-US" altLang="en-US" sz="1800" b="1" i="1"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Students are often surprised with this difference from HS!</a:t>
                      </a:r>
                      <a:endParaRPr kumimoji="0" lang="en-US" altLang="en-US" sz="1800" b="1" i="1"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Part Time Jobs, Clubs, Groups, Sports, </a:t>
                      </a:r>
                      <a:br>
                        <a:rPr kumimoji="0" lang="en-US" alt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br>
                      <a:r>
                        <a:rPr kumimoji="0" lang="en-US" alt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Shadowing, volunteering and more  . . .</a:t>
                      </a:r>
                      <a:endParaRPr kumimoji="0" lang="en-US" altLang="en-US" sz="18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tc>
                  <a:txBody>
                    <a:bodyPr/>
                    <a:lstStyle>
                      <a:lvl1pPr eaLnBrk="0" hangingPunct="0">
                        <a:spcBef>
                          <a:spcPct val="20000"/>
                        </a:spcBef>
                        <a:defRPr sz="2800">
                          <a:solidFill>
                            <a:schemeClr val="tx1"/>
                          </a:solidFill>
                          <a:latin typeface="Arial" charset="0"/>
                          <a:ea typeface="ＭＳ Ｐゴシック" pitchFamily="34" charset="-128"/>
                        </a:defRPr>
                      </a:lvl1pPr>
                      <a:lvl2pPr marL="742950" indent="-285750" eaLnBrk="0" hangingPunct="0">
                        <a:spcBef>
                          <a:spcPct val="20000"/>
                        </a:spcBef>
                        <a:defRPr sz="2400">
                          <a:solidFill>
                            <a:schemeClr val="tx1"/>
                          </a:solidFill>
                          <a:latin typeface="Arial" charset="0"/>
                          <a:ea typeface="ＭＳ Ｐゴシック" pitchFamily="34" charset="-128"/>
                        </a:defRPr>
                      </a:lvl2pPr>
                      <a:lvl3pPr marL="1143000" indent="-228600" eaLnBrk="0" hangingPunct="0">
                        <a:spcBef>
                          <a:spcPct val="20000"/>
                        </a:spcBef>
                        <a:defRPr sz="20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Weekly hours not spent sleeping, eating, traveling, playing . . .</a:t>
                      </a:r>
                      <a:endParaRPr kumimoji="0" lang="en-US" altLang="en-US" sz="1800" b="1" i="0" u="none" strike="noStrike" cap="none" normalizeH="0" baseline="0" dirty="0">
                        <a:ln>
                          <a:noFill/>
                        </a:ln>
                        <a:solidFill>
                          <a:schemeClr val="tx1"/>
                        </a:solidFill>
                        <a:effectLst/>
                        <a:latin typeface="Arial" charset="0"/>
                        <a:ea typeface="ＭＳ Ｐゴシック" pitchFamily="34" charset="-128"/>
                      </a:endParaRPr>
                    </a:p>
                  </a:txBody>
                  <a:tcPr marT="45688" marB="45688" horzOverflow="overflow"/>
                </a:tc>
                <a:extLst>
                  <a:ext uri="{0D108BD9-81ED-4DB2-BD59-A6C34878D82A}">
                    <a16:rowId xmlns:a16="http://schemas.microsoft.com/office/drawing/2014/main" val="663884075"/>
                  </a:ext>
                </a:extLst>
              </a:tr>
            </a:tbl>
          </a:graphicData>
        </a:graphic>
      </p:graphicFrame>
      <p:sp>
        <p:nvSpPr>
          <p:cNvPr id="9" name="Title 8">
            <a:extLst>
              <a:ext uri="{FF2B5EF4-FFF2-40B4-BE49-F238E27FC236}">
                <a16:creationId xmlns:a16="http://schemas.microsoft.com/office/drawing/2014/main" id="{1E66063A-EE43-1E7B-E64A-B7668EF97119}"/>
              </a:ext>
            </a:extLst>
          </p:cNvPr>
          <p:cNvSpPr txBox="1">
            <a:spLocks noGrp="1"/>
          </p:cNvSpPr>
          <p:nvPr>
            <p:ph type="title" idx="4294967295"/>
          </p:nvPr>
        </p:nvSpPr>
        <p:spPr>
          <a:xfrm>
            <a:off x="539966" y="1389017"/>
            <a:ext cx="894888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Time Management: </a:t>
            </a:r>
            <a:r>
              <a:rPr kumimoji="0" lang="en-US" altLang="en-US" sz="3200" b="1" i="0"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Sixty Hour Principle </a:t>
            </a:r>
            <a:endParaRPr kumimoji="0" lang="en-US" sz="3200" b="0" i="0"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517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9E5A4949-9EDA-E8EA-4A4D-2D02AD2C6D2A}"/>
              </a:ext>
            </a:extLst>
          </p:cNvPr>
          <p:cNvSpPr txBox="1">
            <a:spLocks noGrp="1"/>
          </p:cNvSpPr>
          <p:nvPr>
            <p:ph type="title" idx="4294967295"/>
          </p:nvPr>
        </p:nvSpPr>
        <p:spPr>
          <a:xfrm>
            <a:off x="348319" y="1140172"/>
            <a:ext cx="507734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sng"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Connect with the PPAC</a:t>
            </a:r>
            <a:endParaRPr kumimoji="0" lang="en-US" sz="3200" b="0" i="0" u="sng"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841C1E6D-9E8E-366A-1F31-A55BF76F4C94}"/>
              </a:ext>
            </a:extLst>
          </p:cNvPr>
          <p:cNvSpPr txBox="1">
            <a:spLocks/>
          </p:cNvSpPr>
          <p:nvPr/>
        </p:nvSpPr>
        <p:spPr>
          <a:xfrm>
            <a:off x="202240" y="1770323"/>
            <a:ext cx="5893760" cy="38014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sz="2000" b="1" i="0" dirty="0">
                <a:solidFill>
                  <a:srgbClr val="333333"/>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Attend a </a:t>
            </a:r>
            <a:r>
              <a:rPr lang="en-US" sz="2000" b="1" i="0" u="sng" dirty="0">
                <a:solidFill>
                  <a:srgbClr val="E00122"/>
                </a:solidFill>
                <a:effectLst/>
                <a:highlight>
                  <a:srgbClr val="FFFFFF"/>
                </a:highlight>
                <a:latin typeface="Tahoma" panose="020B0604030504040204" pitchFamily="34" charset="0"/>
                <a:ea typeface="Tahoma" panose="020B0604030504040204" pitchFamily="34" charset="0"/>
                <a:cs typeface="Tahoma" panose="020B0604030504040204" pitchFamily="34" charset="0"/>
                <a:hlinkClick r:id="rId4"/>
              </a:rPr>
              <a:t>Pre-Health Introduction Workshop</a:t>
            </a:r>
            <a:r>
              <a:rPr lang="en-US" sz="2000" b="1" i="0" dirty="0">
                <a:solidFill>
                  <a:srgbClr val="333333"/>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or </a:t>
            </a:r>
            <a:r>
              <a:rPr lang="en-US" sz="2000" b="1" i="0" u="sng" dirty="0">
                <a:solidFill>
                  <a:srgbClr val="E00122"/>
                </a:solidFill>
                <a:effectLst/>
                <a:highlight>
                  <a:srgbClr val="FFFFFF"/>
                </a:highlight>
                <a:latin typeface="Tahoma" panose="020B0604030504040204" pitchFamily="34" charset="0"/>
                <a:ea typeface="Tahoma" panose="020B0604030504040204" pitchFamily="34" charset="0"/>
                <a:cs typeface="Tahoma" panose="020B0604030504040204" pitchFamily="34" charset="0"/>
                <a:hlinkClick r:id="rId5"/>
              </a:rPr>
              <a:t>Pre-Law Introduction Workshop</a:t>
            </a:r>
            <a:r>
              <a:rPr lang="en-US" sz="2000" b="1" i="0" dirty="0">
                <a:solidFill>
                  <a:srgbClr val="333333"/>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r>
              <a:rPr lang="en-US" sz="2000" i="0" dirty="0">
                <a:solidFill>
                  <a:srgbClr val="333333"/>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(or thru a visit to your Learning </a:t>
            </a:r>
            <a:r>
              <a:rPr lang="en-US" sz="2000" dirty="0">
                <a:solidFill>
                  <a:srgbClr val="333333"/>
                </a:solidFill>
                <a:highlight>
                  <a:srgbClr val="FFFFFF"/>
                </a:highlight>
                <a:latin typeface="Tahoma" panose="020B0604030504040204" pitchFamily="34" charset="0"/>
                <a:ea typeface="Tahoma" panose="020B0604030504040204" pitchFamily="34" charset="0"/>
                <a:cs typeface="Tahoma" panose="020B0604030504040204" pitchFamily="34" charset="0"/>
              </a:rPr>
              <a:t>Community)</a:t>
            </a:r>
            <a:r>
              <a:rPr lang="en-US" sz="2000" i="0" dirty="0">
                <a:solidFill>
                  <a:srgbClr val="333333"/>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a:t>
            </a:r>
          </a:p>
          <a:p>
            <a:pPr marL="457200" indent="-457200" algn="l">
              <a:buFont typeface="+mj-lt"/>
              <a:buAutoNum type="arabicPeriod"/>
            </a:pPr>
            <a:r>
              <a:rPr lang="en-US" sz="2000" b="1" i="0" dirty="0">
                <a:solidFill>
                  <a:srgbClr val="333333"/>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Make your first 1-on-1 advising appointment after completing an Introduction Workshop. </a:t>
            </a:r>
          </a:p>
          <a:p>
            <a:pPr marL="457200" indent="-457200" algn="l">
              <a:buFont typeface="+mj-lt"/>
              <a:buAutoNum type="arabicPeriod"/>
            </a:pPr>
            <a:r>
              <a:rPr lang="en-US" sz="2000" b="1" i="0" dirty="0">
                <a:solidFill>
                  <a:srgbClr val="333333"/>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After attending an Introduction Workshop, continue meeting with your PPAC advisor at least once per semester </a:t>
            </a:r>
          </a:p>
        </p:txBody>
      </p:sp>
      <p:sp>
        <p:nvSpPr>
          <p:cNvPr id="2" name="Content Placeholder 2">
            <a:extLst>
              <a:ext uri="{FF2B5EF4-FFF2-40B4-BE49-F238E27FC236}">
                <a16:creationId xmlns:a16="http://schemas.microsoft.com/office/drawing/2014/main" id="{634AC250-7D07-5C82-474C-EB21ADBA1B96}"/>
              </a:ext>
            </a:extLst>
          </p:cNvPr>
          <p:cNvSpPr txBox="1">
            <a:spLocks/>
          </p:cNvSpPr>
          <p:nvPr/>
        </p:nvSpPr>
        <p:spPr>
          <a:xfrm>
            <a:off x="5567311" y="1724947"/>
            <a:ext cx="6433921" cy="42284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r>
              <a:rPr lang="en-US" altLang="en-US" u="sng" dirty="0">
                <a:latin typeface="Tahoma" panose="020B0604030504040204" pitchFamily="34" charset="0"/>
                <a:ea typeface="Tahoma" panose="020B0604030504040204" pitchFamily="34" charset="0"/>
                <a:cs typeface="Tahoma" panose="020B0604030504040204" pitchFamily="34" charset="0"/>
                <a:hlinkClick r:id="rId6"/>
              </a:rPr>
              <a:t>Additional informational workshops</a:t>
            </a:r>
            <a:r>
              <a:rPr lang="en-US" altLang="en-US" dirty="0">
                <a:latin typeface="Tahoma" panose="020B0604030504040204" pitchFamily="34" charset="0"/>
                <a:ea typeface="Tahoma" panose="020B0604030504040204" pitchFamily="34" charset="0"/>
                <a:cs typeface="Tahoma" panose="020B0604030504040204" pitchFamily="34" charset="0"/>
              </a:rPr>
              <a:t> during Application-Year: personal statement writing, application details, interviewing and more</a:t>
            </a:r>
          </a:p>
          <a:p>
            <a:pPr marL="800100" lvl="1" indent="-342900" algn="l">
              <a:buFont typeface="Arial" panose="020B0604020202020204" pitchFamily="34" charset="0"/>
              <a:buChar char="•"/>
            </a:pPr>
            <a:r>
              <a:rPr lang="en-US" dirty="0">
                <a:solidFill>
                  <a:srgbClr val="333333"/>
                </a:solidFill>
                <a:highlight>
                  <a:srgbClr val="FFFFFF"/>
                </a:highlight>
                <a:latin typeface="Helvetica" panose="020B0604020202020204" pitchFamily="34" charset="0"/>
              </a:rPr>
              <a:t>Special events: Law School Fair, Health Professions School Fair, MCAT prep event</a:t>
            </a:r>
          </a:p>
          <a:p>
            <a:pPr marL="800100" lvl="1" indent="-342900" algn="l">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Pre-Health Course PD1000; Pre-Law consider POL 1090</a:t>
            </a:r>
          </a:p>
          <a:p>
            <a:pPr marL="800100" lvl="1" indent="-342900" algn="l">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Follow our timeline suggestions </a:t>
            </a:r>
          </a:p>
          <a:p>
            <a:pPr marL="800100" lvl="1" indent="-342900" algn="l">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PPAC Mentorship Program, </a:t>
            </a:r>
            <a:r>
              <a:rPr lang="en-US" altLang="en-US" dirty="0">
                <a:latin typeface="Tahoma" panose="020B0604030504040204" pitchFamily="34" charset="0"/>
                <a:ea typeface="Tahoma" panose="020B0604030504040204" pitchFamily="34" charset="0"/>
                <a:cs typeface="Tahoma" panose="020B0604030504040204" pitchFamily="34" charset="0"/>
                <a:hlinkClick r:id="rId7"/>
              </a:rPr>
              <a:t>Growth Year discussions</a:t>
            </a:r>
            <a:endParaRPr lang="en-US" altLang="en-US" dirty="0">
              <a:latin typeface="Tahoma" panose="020B0604030504040204" pitchFamily="34" charset="0"/>
              <a:ea typeface="Tahoma" panose="020B0604030504040204" pitchFamily="34" charset="0"/>
              <a:cs typeface="Tahoma" panose="020B0604030504040204" pitchFamily="34" charset="0"/>
            </a:endParaRPr>
          </a:p>
          <a:p>
            <a:pPr marL="800100" lvl="1" indent="-342900" algn="l">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Academic support across campus with the </a:t>
            </a:r>
            <a:r>
              <a:rPr lang="en-US" altLang="en-US" dirty="0">
                <a:latin typeface="Tahoma" panose="020B0604030504040204" pitchFamily="34" charset="0"/>
                <a:ea typeface="Tahoma" panose="020B0604030504040204" pitchFamily="34" charset="0"/>
                <a:cs typeface="Tahoma" panose="020B0604030504040204" pitchFamily="34" charset="0"/>
                <a:hlinkClick r:id="rId8"/>
              </a:rPr>
              <a:t>Learning Commons</a:t>
            </a:r>
            <a:r>
              <a:rPr lang="en-US" altLang="en-US" dirty="0">
                <a:latin typeface="Tahoma" panose="020B0604030504040204" pitchFamily="34" charset="0"/>
                <a:ea typeface="Tahoma" panose="020B0604030504040204" pitchFamily="34" charset="0"/>
                <a:cs typeface="Tahoma" panose="020B0604030504040204" pitchFamily="34" charset="0"/>
              </a:rPr>
              <a:t>: Supplemental Instruction, Math and Science Support, Writing Center, etc.</a:t>
            </a:r>
          </a:p>
          <a:p>
            <a:pPr lvl="1" algn="l"/>
            <a:endParaRPr lang="en-US" altLang="en-US" sz="2400" dirty="0"/>
          </a:p>
        </p:txBody>
      </p:sp>
    </p:spTree>
    <p:extLst>
      <p:ext uri="{BB962C8B-B14F-4D97-AF65-F5344CB8AC3E}">
        <p14:creationId xmlns:p14="http://schemas.microsoft.com/office/powerpoint/2010/main" val="3990942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1727</TotalTime>
  <Words>1574</Words>
  <Application>Microsoft Office PowerPoint</Application>
  <PresentationFormat>Widescreen</PresentationFormat>
  <Paragraphs>116</Paragraphs>
  <Slides>10</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Open Sans</vt:lpstr>
      <vt:lpstr>Corbel</vt:lpstr>
      <vt:lpstr>Symbol</vt:lpstr>
      <vt:lpstr>Tahoma</vt:lpstr>
      <vt:lpstr>Source Sans Pro</vt:lpstr>
      <vt:lpstr>Times New Roman</vt:lpstr>
      <vt:lpstr>Calibri</vt:lpstr>
      <vt:lpstr>Calibri Light</vt:lpstr>
      <vt:lpstr>Helvetica</vt:lpstr>
      <vt:lpstr>Office Theme</vt:lpstr>
      <vt:lpstr>1_Office Theme</vt:lpstr>
      <vt:lpstr>Welcome!</vt:lpstr>
      <vt:lpstr>Who We Are: PPAC Advisors</vt:lpstr>
      <vt:lpstr>What we do Pre-Professional (PPAC) advisors support UC students and alumni  explore, prepare, and apply to professional graduate programs in:</vt:lpstr>
      <vt:lpstr>Key points for engaged students and supportive parents/families </vt:lpstr>
      <vt:lpstr>Developing Professional Competencies</vt:lpstr>
      <vt:lpstr>Majors &amp; classes</vt:lpstr>
      <vt:lpstr>The path to health or law professions school &amp; career will be challenging</vt:lpstr>
      <vt:lpstr>Time Management: Sixty Hour Principle </vt:lpstr>
      <vt:lpstr>Connect with the PPAC</vt:lpstr>
      <vt:lpstr>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Brogaard, Alex (brogaaax)</dc:creator>
  <cp:lastModifiedBy>Joiner, Veronica (walkervf)</cp:lastModifiedBy>
  <cp:revision>41</cp:revision>
  <dcterms:created xsi:type="dcterms:W3CDTF">2021-05-13T20:16:06Z</dcterms:created>
  <dcterms:modified xsi:type="dcterms:W3CDTF">2024-05-09T19:52:27Z</dcterms:modified>
</cp:coreProperties>
</file>