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98" r:id="rId3"/>
    <p:sldId id="299" r:id="rId4"/>
    <p:sldId id="307" r:id="rId5"/>
    <p:sldId id="301" r:id="rId6"/>
    <p:sldId id="302" r:id="rId7"/>
    <p:sldId id="303" r:id="rId8"/>
    <p:sldId id="304" r:id="rId9"/>
    <p:sldId id="308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61E1-1DA4-553E-746E-1B61DF192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90154-70E2-57DA-2D09-F6874B186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0305-D952-7F39-E481-27B5A9C6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CA567-FB4A-F7B3-CAD2-F1363CDE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F38F7-22C4-3469-EAAA-485DC667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63A4-D554-99BB-6D1A-D8B09BC7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5D0B6-FA3A-2118-A047-2F1842B7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B730F-8B9F-1E0D-BA5E-BEACAD3C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B45D-7799-43C4-E987-A5DB9D9E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1E22-4E57-97E7-A974-2B7DA099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76932-F030-B0BE-E148-200AA0B05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4570F-7648-4BAA-B791-20D69F1A6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5D74-5CF2-D4CF-1444-DFBA5FCD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3E1EC-386E-ABE3-ED7E-98B903B0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2071-798A-4364-1026-2201C995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0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B10-120E-E649-D52B-B8AA12F2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9809-F0D9-464B-BFF5-AA3FA377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58C80-356B-BE19-B075-B25C33ED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5C64F-E2A1-6E5C-DA21-F96D8D81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E1BBE-4C58-4496-3750-C7F93098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76B5-4A95-B620-02B6-7A4E9294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63E60-AB32-C285-26C0-5592111D0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40A9A-64B9-A68C-9491-BF9E4A94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51BCE-3F4F-12E1-CD92-01E29687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1B701-8F36-522C-9CA5-8F9132A2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8C3C-D52C-64F8-E79D-82113290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40A5-CCD2-052B-5978-94B2A1F76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19898-FEE1-5223-B142-9D903BEC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A9676-06FD-ED09-8B81-CC845947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960DA-20D4-375B-E6AB-FEA942AE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1A63B-D094-3909-5EA0-F9DCCC89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4851-E8FF-E25F-BA9E-81852B55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B185-9AAC-5A17-0C7E-3FFE168D8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1F5A4-B96F-881E-ECA4-F1E7A8801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835E4-CBE8-651B-29D1-C26F7B411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C4C2B-3AAB-47AA-A337-A2310E850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05810-39AE-1BF4-EBAD-72A7BF9F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3880B-6145-2865-29AB-F6ED6F67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598C5-BBF0-9360-8E64-ECCB1630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0814-45FB-3B54-2AA6-B3DCCF29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68673-653E-3D9C-8E17-5BC2CAAE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E00F1-4BDC-25AB-09AD-8489AFBE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77175-11B3-1D56-3562-CA4E7A56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9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AD262-1EF2-3295-31A4-FAB4D099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684A9-C7F7-8CD3-E530-C8D6171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7F0F-BAE8-DEAE-2604-CDC440EA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BB30-C6F6-A9F0-1A47-CEC9FA25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4A88-CBF9-DAAA-10D8-418C7EA9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69469-6541-F58F-2098-01560BD5C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BCA3E-11E8-E9F1-7E71-FF0F6557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44D1A-5CE9-68BB-6077-93DB9FD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CC2ED-0B90-CDEF-91F1-3149D00E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91EF-C5E6-3D4F-E1D7-70B22167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ADCF8-3375-447B-2770-787B6F5E8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5BFC-FB6B-8DE3-704E-FEFDCFF9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7FCCE-92F0-D208-3ADA-E716AE12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6590-B5CE-3973-EFFF-80475AF0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A3844-E299-EE31-A3A1-09A4CEBE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41053-01C5-EA44-9F3F-942A7B38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FC467-E5D0-CCFC-9FC7-C17418A8F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2FD3-3190-6C8F-7541-042B93B76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3C6DD-A4D1-4A62-A6BD-768E5F7B522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748AA-3511-FFDE-5013-ECA87D6B6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E22E6-530C-E970-C3EA-D84BE214F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DFF29-3D5A-4224-B940-AAB4D490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banner with a stadium and a crowd of people&#10;&#10;Description automatically generated">
            <a:extLst>
              <a:ext uri="{FF2B5EF4-FFF2-40B4-BE49-F238E27FC236}">
                <a16:creationId xmlns:a16="http://schemas.microsoft.com/office/drawing/2014/main" id="{D812DF11-8962-3CE3-CA19-4D91B363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EFF9496-A650-18E0-F3A8-F3F23D1E170E}"/>
              </a:ext>
            </a:extLst>
          </p:cNvPr>
          <p:cNvSpPr txBox="1">
            <a:spLocks/>
          </p:cNvSpPr>
          <p:nvPr/>
        </p:nvSpPr>
        <p:spPr>
          <a:xfrm>
            <a:off x="3800929" y="918687"/>
            <a:ext cx="63591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BEARCATS BOUND ORIENTATION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AB8917C-A686-DF7F-A774-056E01B225D1}"/>
              </a:ext>
            </a:extLst>
          </p:cNvPr>
          <p:cNvSpPr txBox="1">
            <a:spLocks/>
          </p:cNvSpPr>
          <p:nvPr/>
        </p:nvSpPr>
        <p:spPr>
          <a:xfrm>
            <a:off x="3800929" y="1690688"/>
            <a:ext cx="7971971" cy="6150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5400" spc="-15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Closing Session</a:t>
            </a:r>
          </a:p>
        </p:txBody>
      </p:sp>
      <p:pic>
        <p:nvPicPr>
          <p:cNvPr id="9" name="Picture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4764523F-E2D6-1485-93D0-1FA2335AC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07" y="2685585"/>
            <a:ext cx="2806391" cy="28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6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square with white text&#10;&#10;Description automatically generated">
            <a:extLst>
              <a:ext uri="{FF2B5EF4-FFF2-40B4-BE49-F238E27FC236}">
                <a16:creationId xmlns:a16="http://schemas.microsoft.com/office/drawing/2014/main" id="{EADDCCAE-F278-7A06-DAB0-B1D7DF5D7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1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70881" y="0"/>
            <a:ext cx="2735319" cy="2088789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205064" y="2938158"/>
            <a:ext cx="3301136" cy="3356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8657"/>
              </a:lnSpc>
            </a:pPr>
            <a:r>
              <a:rPr lang="en-US" sz="7870">
                <a:solidFill>
                  <a:srgbClr val="000000"/>
                </a:solidFill>
                <a:latin typeface="DM Sans Bold"/>
              </a:rPr>
              <a:t>YOUR NEXT STEPS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1518" y="845715"/>
            <a:ext cx="1679918" cy="86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74"/>
              </a:lnSpc>
            </a:pPr>
            <a:r>
              <a:rPr lang="en-US" sz="6067">
                <a:solidFill>
                  <a:srgbClr val="000000"/>
                </a:solidFill>
                <a:latin typeface="DM Sans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1516" y="3140913"/>
            <a:ext cx="1679918" cy="86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74"/>
              </a:lnSpc>
            </a:pPr>
            <a:r>
              <a:rPr lang="en-US" sz="6067">
                <a:solidFill>
                  <a:srgbClr val="000000"/>
                </a:solidFill>
                <a:latin typeface="DM Sans Bold"/>
              </a:rPr>
              <a:t>03.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41434" y="855898"/>
            <a:ext cx="5829447" cy="851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7"/>
              </a:lnSpc>
            </a:pPr>
            <a:r>
              <a:rPr lang="en-US" sz="3033">
                <a:solidFill>
                  <a:srgbClr val="000000"/>
                </a:solidFill>
                <a:latin typeface="DM Sans Bold"/>
              </a:rPr>
              <a:t>ATTEND A MEETING WITH YOUR ADVISOR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41435" y="3230989"/>
            <a:ext cx="5829447" cy="427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7"/>
              </a:lnSpc>
            </a:pPr>
            <a:r>
              <a:rPr lang="en-US" sz="3033">
                <a:solidFill>
                  <a:srgbClr val="000000"/>
                </a:solidFill>
                <a:latin typeface="DM Sans Bold"/>
              </a:rPr>
              <a:t>BEARCAT PORTAL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1518" y="4345654"/>
            <a:ext cx="1679918" cy="86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74"/>
              </a:lnSpc>
            </a:pPr>
            <a:r>
              <a:rPr lang="en-US" sz="6067">
                <a:solidFill>
                  <a:srgbClr val="000000"/>
                </a:solidFill>
                <a:latin typeface="DM Sans Bold"/>
              </a:rPr>
              <a:t>04.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1435" y="4550013"/>
            <a:ext cx="5829447" cy="427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7"/>
              </a:lnSpc>
            </a:pPr>
            <a:r>
              <a:rPr lang="en-US" sz="3033">
                <a:solidFill>
                  <a:srgbClr val="000000"/>
                </a:solidFill>
                <a:latin typeface="DM Sans Bold"/>
              </a:rPr>
              <a:t>DOWNLOAD UC MOBILE APP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11704" y="6109518"/>
            <a:ext cx="2735319" cy="1496965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3BA24CC-A90A-7882-77F3-C87B7E27FF73}"/>
              </a:ext>
            </a:extLst>
          </p:cNvPr>
          <p:cNvSpPr txBox="1"/>
          <p:nvPr/>
        </p:nvSpPr>
        <p:spPr>
          <a:xfrm>
            <a:off x="1237979" y="2034373"/>
            <a:ext cx="1679918" cy="86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674"/>
              </a:lnSpc>
            </a:pPr>
            <a:r>
              <a:rPr lang="en-US" sz="6067">
                <a:solidFill>
                  <a:srgbClr val="000000"/>
                </a:solidFill>
                <a:latin typeface="DM Sans Bold"/>
              </a:rPr>
              <a:t>02.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3DB36B7-440A-CECD-405B-7D6B5E3A99AB}"/>
              </a:ext>
            </a:extLst>
          </p:cNvPr>
          <p:cNvSpPr txBox="1"/>
          <p:nvPr/>
        </p:nvSpPr>
        <p:spPr>
          <a:xfrm>
            <a:off x="2860228" y="2239015"/>
            <a:ext cx="5829447" cy="428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37"/>
              </a:lnSpc>
            </a:pPr>
            <a:r>
              <a:rPr lang="en-US" sz="3033">
                <a:solidFill>
                  <a:srgbClr val="000000"/>
                </a:solidFill>
                <a:latin typeface="DM Sans Bold"/>
              </a:rPr>
              <a:t>CHECK YOUR UC EMAIL</a:t>
            </a: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184D42-6792-F218-71A0-A403D10D7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9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704" y="6109518"/>
            <a:ext cx="2735319" cy="1496965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959600" y="685800"/>
            <a:ext cx="7315200" cy="54864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85800" y="914775"/>
            <a:ext cx="5967061" cy="6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00"/>
              </a:lnSpc>
            </a:pPr>
            <a:r>
              <a:rPr lang="en-US" sz="4454">
                <a:solidFill>
                  <a:srgbClr val="FF3131"/>
                </a:solidFill>
                <a:latin typeface="DM Sans Bold"/>
              </a:rPr>
              <a:t>BEARCATS </a:t>
            </a:r>
            <a:r>
              <a:rPr lang="en-US" sz="4454">
                <a:solidFill>
                  <a:srgbClr val="000000"/>
                </a:solidFill>
                <a:latin typeface="DM Sans Bold"/>
              </a:rPr>
              <a:t>WELCOME</a:t>
            </a:r>
            <a:r>
              <a:rPr lang="en-US" sz="4454">
                <a:solidFill>
                  <a:srgbClr val="FF3131"/>
                </a:solidFill>
                <a:latin typeface="DM Sans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7216" y="2215876"/>
            <a:ext cx="5358784" cy="1798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66"/>
              </a:lnSpc>
            </a:pPr>
            <a:r>
              <a:rPr lang="en-US" sz="3151">
                <a:solidFill>
                  <a:srgbClr val="000000"/>
                </a:solidFill>
                <a:latin typeface="DM Sans"/>
              </a:rPr>
              <a:t>Events will be shared on </a:t>
            </a:r>
            <a:r>
              <a:rPr lang="en-US" sz="3151" err="1">
                <a:solidFill>
                  <a:srgbClr val="000000"/>
                </a:solidFill>
                <a:latin typeface="DM Sans"/>
              </a:rPr>
              <a:t>GetInvolvedUC</a:t>
            </a:r>
            <a:r>
              <a:rPr lang="en-US" sz="3151">
                <a:solidFill>
                  <a:srgbClr val="000000"/>
                </a:solidFill>
                <a:latin typeface="DM Sans"/>
              </a:rPr>
              <a:t> as well as on the </a:t>
            </a:r>
            <a:r>
              <a:rPr lang="en-US" sz="3151" err="1">
                <a:solidFill>
                  <a:srgbClr val="000000"/>
                </a:solidFill>
                <a:latin typeface="DM Sans"/>
              </a:rPr>
              <a:t>Corq</a:t>
            </a:r>
            <a:r>
              <a:rPr lang="en-US" sz="3151">
                <a:solidFill>
                  <a:srgbClr val="000000"/>
                </a:solidFill>
                <a:latin typeface="DM Sans"/>
              </a:rPr>
              <a:t> app. The schedule will be posted in July.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4633579"/>
            <a:ext cx="5967061" cy="425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86"/>
              </a:lnSpc>
            </a:pPr>
            <a:r>
              <a:rPr lang="en-US" sz="2987">
                <a:solidFill>
                  <a:srgbClr val="000000"/>
                </a:solidFill>
                <a:latin typeface="DM Sans Bold"/>
              </a:rPr>
              <a:t>AUGUST 20</a:t>
            </a:r>
            <a:r>
              <a:rPr lang="en-US" sz="2987" baseline="3000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2987">
                <a:solidFill>
                  <a:srgbClr val="000000"/>
                </a:solidFill>
                <a:latin typeface="DM Sans Bold"/>
              </a:rPr>
              <a:t> - SEPTEMBER 8</a:t>
            </a:r>
            <a:r>
              <a:rPr lang="en-US" sz="2987" baseline="30000">
                <a:solidFill>
                  <a:srgbClr val="000000"/>
                </a:solidFill>
                <a:latin typeface="DM Sans Bold"/>
              </a:rPr>
              <a:t>th</a:t>
            </a:r>
            <a:r>
              <a:rPr lang="en-US" sz="2987">
                <a:solidFill>
                  <a:srgbClr val="000000"/>
                </a:solidFill>
                <a:latin typeface="DM Sans Bold"/>
              </a:rPr>
              <a:t>  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2ADCB7-9704-3AA9-3C9B-6EC3B351E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white sign&#10;&#10;Description automatically generated">
            <a:extLst>
              <a:ext uri="{FF2B5EF4-FFF2-40B4-BE49-F238E27FC236}">
                <a16:creationId xmlns:a16="http://schemas.microsoft.com/office/drawing/2014/main" id="{65423AEF-5860-BCDA-FF98-541651879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2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70881" y="-107146"/>
            <a:ext cx="2735319" cy="1496965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770881" y="1623082"/>
            <a:ext cx="2735319" cy="2088789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91839" y="3711870"/>
            <a:ext cx="2039870" cy="2039870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6"/>
              <a:stretch>
                <a:fillRect l="-15209" r="-152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91839" y="966075"/>
            <a:ext cx="5157442" cy="904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6942"/>
              </a:lnSpc>
            </a:pPr>
            <a:r>
              <a:rPr lang="en-US" sz="6311">
                <a:solidFill>
                  <a:srgbClr val="000000"/>
                </a:solidFill>
                <a:latin typeface="DM Sans Bold"/>
              </a:rPr>
              <a:t>TUITION BILL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75495" y="4235443"/>
            <a:ext cx="3968914" cy="334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7"/>
              </a:lnSpc>
            </a:pPr>
            <a:r>
              <a:rPr lang="en-US" sz="2333">
                <a:solidFill>
                  <a:srgbClr val="000000"/>
                </a:solidFill>
                <a:latin typeface="DM Sans Bold"/>
              </a:rPr>
              <a:t>Questions?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75495" y="4588930"/>
            <a:ext cx="3968914" cy="1002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7"/>
              </a:lnSpc>
            </a:pPr>
            <a:r>
              <a:rPr lang="en-US" sz="2333">
                <a:solidFill>
                  <a:srgbClr val="737373"/>
                </a:solidFill>
                <a:latin typeface="DM Sans"/>
              </a:rPr>
              <a:t>Contact Enrollment Services at (513) 556-1000 or enrollmentservices@uc.edu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2316" y="2185932"/>
            <a:ext cx="6297157" cy="1002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67"/>
              </a:lnSpc>
            </a:pPr>
            <a:r>
              <a:rPr lang="en-US" sz="2333">
                <a:solidFill>
                  <a:srgbClr val="000000"/>
                </a:solidFill>
                <a:latin typeface="DM Sans Bold"/>
              </a:rPr>
              <a:t>Tuition bills are still being finalized and will become available to you all as soon as possible.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2F6115-67CA-2E72-BE80-06A012818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2265" y="0"/>
            <a:ext cx="7059735" cy="7003411"/>
          </a:xfrm>
          <a:custGeom>
            <a:avLst/>
            <a:gdLst/>
            <a:ahLst/>
            <a:cxnLst/>
            <a:rect l="l" t="t" r="r" b="b"/>
            <a:pathLst>
              <a:path w="10589603" h="10505116">
                <a:moveTo>
                  <a:pt x="0" y="0"/>
                </a:moveTo>
                <a:lnTo>
                  <a:pt x="10589603" y="0"/>
                </a:lnTo>
                <a:lnTo>
                  <a:pt x="10589603" y="10505116"/>
                </a:lnTo>
                <a:lnTo>
                  <a:pt x="0" y="105051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018" t="-370" r="-117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38900" y="1642827"/>
            <a:ext cx="4156660" cy="378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7410"/>
              </a:lnSpc>
            </a:pPr>
            <a:r>
              <a:rPr lang="en-US" sz="6737">
                <a:solidFill>
                  <a:srgbClr val="000000"/>
                </a:solidFill>
                <a:latin typeface="DM Sans Bold"/>
              </a:rPr>
              <a:t>USING YOUR PARKING VOUCHER</a:t>
            </a:r>
          </a:p>
        </p:txBody>
      </p:sp>
      <p:sp>
        <p:nvSpPr>
          <p:cNvPr id="4" name="Freeform 4"/>
          <p:cNvSpPr/>
          <p:nvPr/>
        </p:nvSpPr>
        <p:spPr>
          <a:xfrm>
            <a:off x="-1379971" y="4513799"/>
            <a:ext cx="1920240" cy="27432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0800000">
            <a:off x="1048269" y="5450903"/>
            <a:ext cx="2281971" cy="1742596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7" y="0"/>
                </a:lnTo>
                <a:lnTo>
                  <a:pt x="3422957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189255" y="-543295"/>
            <a:ext cx="2735319" cy="1496965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2C5B14-7762-4116-FA85-768BB9ECC5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320800" y="-62683"/>
            <a:ext cx="2735319" cy="1496965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20800" y="4178300"/>
            <a:ext cx="1920240" cy="27432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490954" y="2954867"/>
            <a:ext cx="7080113" cy="110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8334"/>
              </a:lnSpc>
            </a:pPr>
            <a:r>
              <a:rPr lang="en-US" sz="8334">
                <a:solidFill>
                  <a:srgbClr val="FFFFFF"/>
                </a:solidFill>
                <a:latin typeface="DM Sans Bold"/>
              </a:rPr>
              <a:t>QUESTIONS?</a:t>
            </a:r>
          </a:p>
        </p:txBody>
      </p:sp>
      <p:sp>
        <p:nvSpPr>
          <p:cNvPr id="8" name="Freeform 8"/>
          <p:cNvSpPr/>
          <p:nvPr/>
        </p:nvSpPr>
        <p:spPr>
          <a:xfrm rot="10800000">
            <a:off x="3749040" y="5115404"/>
            <a:ext cx="2281971" cy="1742596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>
            <a:off x="6946305" y="4083412"/>
            <a:ext cx="3633390" cy="2774589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800000">
            <a:off x="7374593" y="-537879"/>
            <a:ext cx="2776815" cy="3966879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19800" y="685800"/>
            <a:ext cx="5486400" cy="54864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853" r="-248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85800" y="1415551"/>
            <a:ext cx="5619654" cy="541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36"/>
              </a:lnSpc>
            </a:pPr>
            <a:r>
              <a:rPr lang="en-US" sz="3760">
                <a:solidFill>
                  <a:srgbClr val="FF3131"/>
                </a:solidFill>
                <a:latin typeface="DM Sans Bold"/>
              </a:rPr>
              <a:t>FOOTBALL TICKETS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2364376"/>
            <a:ext cx="4973785" cy="164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17"/>
              </a:lnSpc>
            </a:pPr>
            <a:r>
              <a:rPr lang="en-US" sz="2900" dirty="0">
                <a:solidFill>
                  <a:srgbClr val="000000"/>
                </a:solidFill>
                <a:latin typeface="DM Sans"/>
              </a:rPr>
              <a:t>Student tickets go on sale on May 30</a:t>
            </a:r>
            <a:r>
              <a:rPr lang="en-US" sz="2900" baseline="30000" dirty="0">
                <a:solidFill>
                  <a:srgbClr val="000000"/>
                </a:solidFill>
                <a:latin typeface="DM Sans"/>
              </a:rPr>
              <a:t>th</a:t>
            </a:r>
            <a:r>
              <a:rPr lang="en-US" sz="2900" dirty="0">
                <a:solidFill>
                  <a:srgbClr val="000000"/>
                </a:solidFill>
                <a:latin typeface="DM Sans"/>
              </a:rPr>
              <a:t> at 10 AM.</a:t>
            </a:r>
          </a:p>
          <a:p>
            <a:pPr>
              <a:lnSpc>
                <a:spcPts val="3217"/>
              </a:lnSpc>
            </a:pPr>
            <a:endParaRPr lang="en-US" sz="2900" dirty="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3217"/>
              </a:lnSpc>
            </a:pPr>
            <a:r>
              <a:rPr lang="en-US" sz="2900" dirty="0">
                <a:solidFill>
                  <a:srgbClr val="000000"/>
                </a:solidFill>
                <a:latin typeface="DM Sans"/>
              </a:rPr>
              <a:t>Tickets sellout quick.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778" y="4395062"/>
            <a:ext cx="2868558" cy="541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36"/>
              </a:lnSpc>
            </a:pPr>
            <a:r>
              <a:rPr lang="en-US" sz="3760">
                <a:solidFill>
                  <a:srgbClr val="FF3131"/>
                </a:solidFill>
                <a:latin typeface="DM Sans Bold"/>
              </a:rPr>
              <a:t>HOWEVER...</a:t>
            </a: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0D929D-1D00-5A4E-4B8E-BCFA3C07D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square with white text&#10;&#10;Description automatically generated">
            <a:extLst>
              <a:ext uri="{FF2B5EF4-FFF2-40B4-BE49-F238E27FC236}">
                <a16:creationId xmlns:a16="http://schemas.microsoft.com/office/drawing/2014/main" id="{47AEB1FA-B836-FAAF-398F-93FCFD57C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123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DM Sans</vt:lpstr>
      <vt:lpstr>DM Sans Bold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Haskins, Reese (haskinre)</dc:creator>
  <cp:lastModifiedBy>Haskins, Reese (haskinre)</cp:lastModifiedBy>
  <cp:revision>1</cp:revision>
  <dcterms:created xsi:type="dcterms:W3CDTF">2024-05-24T15:22:17Z</dcterms:created>
  <dcterms:modified xsi:type="dcterms:W3CDTF">2024-05-24T15:28:51Z</dcterms:modified>
</cp:coreProperties>
</file>