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6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</p:sldIdLst>
  <p:sldSz cx="18288000" cy="10287000"/>
  <p:notesSz cx="6858000" cy="9144000"/>
  <p:embeddedFontLst>
    <p:embeddedFont>
      <p:font typeface="Helios" panose="020B0604020202020204" charset="0"/>
      <p:regular r:id="rId16"/>
    </p:embeddedFont>
    <p:embeddedFont>
      <p:font typeface="Helios Bold" panose="020B0604020202020204" charset="0"/>
      <p:regular r:id="rId17"/>
    </p:embeddedFont>
    <p:embeddedFont>
      <p:font typeface="Helios Italics" panose="020B0604020202020204" charset="0"/>
      <p:regular r:id="rId18"/>
    </p:embeddedFont>
    <p:embeddedFont>
      <p:font typeface="Open Sans Extrabold" panose="020B0906030804020204" pitchFamily="34" charset="0"/>
      <p:bold r:id="rId19"/>
      <p:boldItalic r:id="rId20"/>
    </p:embeddedFont>
    <p:embeddedFont>
      <p:font typeface="Open Sans Light" panose="020B0306030504020204" pitchFamily="34" charset="0"/>
      <p:regular r:id="rId21"/>
      <p:italic r:id="rId22"/>
    </p:embeddedFont>
    <p:embeddedFont>
      <p:font typeface="TT Hoves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F06AE-9E80-22E4-4783-0180EE0FCC58}" v="36" dt="2024-05-20T17:34:07.095"/>
    <p1510:client id="{8D69634D-DC3A-A78D-0EE3-29A67820759D}" v="23" dt="2024-05-20T17:21:10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2057400"/>
            <a:ext cx="14401800" cy="3429000"/>
          </a:xfrm>
        </p:spPr>
        <p:txBody>
          <a:bodyPr anchor="b">
            <a:noAutofit/>
          </a:bodyPr>
          <a:lstStyle>
            <a:lvl1pPr algn="ctr">
              <a:defRPr sz="60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3100" y="5486400"/>
            <a:ext cx="14401800" cy="1828800"/>
          </a:xfrm>
        </p:spPr>
        <p:txBody>
          <a:bodyPr>
            <a:noAutofit/>
          </a:bodyPr>
          <a:lstStyle>
            <a:lvl1pPr marL="0" indent="0" algn="ctr">
              <a:spcBef>
                <a:spcPts val="900"/>
              </a:spcBef>
              <a:buNone/>
              <a:defRPr sz="3600">
                <a:solidFill>
                  <a:schemeClr val="accent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7315200"/>
            <a:ext cx="14401800" cy="4572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DATE | PRESENTER | EXTRA INFO</a:t>
            </a:r>
          </a:p>
        </p:txBody>
      </p:sp>
    </p:spTree>
    <p:extLst>
      <p:ext uri="{BB962C8B-B14F-4D97-AF65-F5344CB8AC3E}">
        <p14:creationId xmlns:p14="http://schemas.microsoft.com/office/powerpoint/2010/main" val="34296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9992BC-E3DD-B241-ACA8-CB09B5655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971800"/>
            <a:ext cx="16459200" cy="2743200"/>
          </a:xfrm>
        </p:spPr>
        <p:txBody>
          <a:bodyPr anchor="b"/>
          <a:lstStyle>
            <a:lvl1pPr algn="r">
              <a:defRPr sz="7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715000"/>
            <a:ext cx="16459200" cy="1600200"/>
          </a:xfrm>
        </p:spPr>
        <p:txBody>
          <a:bodyPr/>
          <a:lstStyle>
            <a:lvl1pPr marL="0" indent="0" algn="r">
              <a:spcBef>
                <a:spcPts val="900"/>
              </a:spcBef>
              <a:buNone/>
              <a:defRPr sz="33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28CFA-BA0A-F140-B0DF-AB162E3F4C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7315200"/>
            <a:ext cx="16459200" cy="685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01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BF1AFB-1872-A64A-91F6-79155D22C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971800"/>
            <a:ext cx="16459200" cy="2743200"/>
          </a:xfrm>
        </p:spPr>
        <p:txBody>
          <a:bodyPr anchor="b"/>
          <a:lstStyle>
            <a:lvl1pPr algn="r">
              <a:defRPr sz="7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5715000"/>
            <a:ext cx="16459200" cy="1828800"/>
          </a:xfrm>
        </p:spPr>
        <p:txBody>
          <a:bodyPr/>
          <a:lstStyle>
            <a:lvl1pPr marL="0" indent="0" algn="r">
              <a:spcBef>
                <a:spcPts val="900"/>
              </a:spcBef>
              <a:buNone/>
              <a:defRPr sz="33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98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F939E-61B0-BF4D-BA6A-B08FF7CF5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2" y="0"/>
            <a:ext cx="18280856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971800"/>
            <a:ext cx="16459200" cy="2743200"/>
          </a:xfrm>
        </p:spPr>
        <p:txBody>
          <a:bodyPr anchor="b"/>
          <a:lstStyle>
            <a:lvl1pPr algn="l">
              <a:defRPr sz="7200" b="0" i="0" cap="none" baseline="0">
                <a:solidFill>
                  <a:schemeClr val="bg1"/>
                </a:solidFill>
                <a:latin typeface="Gentium Book Basic" panose="02000503060000020004" pitchFamily="2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5715000"/>
            <a:ext cx="16459200" cy="1828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5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—ATTRIBUTION USES EM DASH</a:t>
            </a:r>
          </a:p>
          <a:p>
            <a:pPr lvl="0"/>
            <a:r>
              <a:rPr lang="en-US"/>
              <a:t>RIGHT ALIGN</a:t>
            </a:r>
          </a:p>
        </p:txBody>
      </p:sp>
    </p:spTree>
    <p:extLst>
      <p:ext uri="{BB962C8B-B14F-4D97-AF65-F5344CB8AC3E}">
        <p14:creationId xmlns:p14="http://schemas.microsoft.com/office/powerpoint/2010/main" val="31379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2999"/>
            <a:ext cx="16459200" cy="13716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3934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Initial 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2999"/>
            <a:ext cx="16459200" cy="13716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00088" indent="-350045">
              <a:tabLst/>
              <a:defRPr/>
            </a:lvl2pPr>
            <a:lvl3pPr marL="1385888" indent="-350045">
              <a:tabLst/>
              <a:defRPr/>
            </a:lvl3pPr>
            <a:lvl4pPr marL="2071688" indent="-350045">
              <a:tabLst/>
              <a:defRPr/>
            </a:lvl4pPr>
            <a:lvl5pPr marL="2757488" indent="-35004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8256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3086100"/>
            <a:ext cx="7543800" cy="651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9800" y="3086100"/>
            <a:ext cx="7543800" cy="651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9636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Initia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3086100"/>
            <a:ext cx="7543800" cy="65151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00088" indent="-350045">
              <a:tabLst/>
              <a:defRPr/>
            </a:lvl2pPr>
            <a:lvl3pPr marL="1385888" indent="-350045">
              <a:tabLst/>
              <a:defRPr/>
            </a:lvl3pPr>
            <a:lvl4pPr marL="2071688" indent="-350045">
              <a:tabLst/>
              <a:defRPr/>
            </a:lvl4pPr>
            <a:lvl5pPr marL="2757488" indent="-35004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9800" y="3086100"/>
            <a:ext cx="7543800" cy="65151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00088" indent="-350045">
              <a:tabLst/>
              <a:defRPr/>
            </a:lvl2pPr>
            <a:lvl3pPr marL="1385888" indent="-350045">
              <a:tabLst/>
              <a:defRPr/>
            </a:lvl3pPr>
            <a:lvl4pPr marL="2071688" indent="-350045">
              <a:tabLst/>
              <a:defRPr/>
            </a:lvl4pPr>
            <a:lvl5pPr marL="2757488" indent="-35004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6672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628899"/>
            <a:ext cx="16459200" cy="4114802"/>
          </a:xfrm>
        </p:spPr>
        <p:txBody>
          <a:bodyPr wrap="square" anchor="b"/>
          <a:lstStyle>
            <a:lvl1pPr algn="ctr">
              <a:defRPr sz="29850" b="1" i="0">
                <a:solidFill>
                  <a:schemeClr val="accent1"/>
                </a:solidFill>
                <a:latin typeface="Gentium Book Basic" panose="02000503060000020004" pitchFamily="2" charset="77"/>
              </a:defRPr>
            </a:lvl1pPr>
          </a:lstStyle>
          <a:p>
            <a:r>
              <a:rPr lang="en-US"/>
              <a:t>123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40B588-5A54-D544-A8CE-EC8556D523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72100" y="5943600"/>
            <a:ext cx="7543797" cy="6858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80FD8F8-8CFE-3441-84A6-D25A58B5F1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2100" y="6515100"/>
            <a:ext cx="7543800" cy="29718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3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EBDDC-7ED8-284C-AE15-24509455CB2A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090FA4-4A48-264E-B664-FF3E87558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7296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2E869E-CF28-BC4D-8C1D-D6098FEDC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16463964" cy="1371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1" y="2743200"/>
            <a:ext cx="7200899" cy="1028700"/>
          </a:xfrm>
        </p:spPr>
        <p:txBody>
          <a:bodyPr anchor="b">
            <a:noAutofit/>
          </a:bodyPr>
          <a:lstStyle>
            <a:lvl1pPr marL="0" indent="0">
              <a:buNone/>
              <a:defRPr sz="3600" b="1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CF62F-1F7B-634A-A7ED-0023DFAE7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3657600"/>
            <a:ext cx="7200900" cy="5943600"/>
          </a:xfrm>
        </p:spPr>
        <p:txBody>
          <a:bodyPr>
            <a:noAutofit/>
          </a:bodyPr>
          <a:lstStyle>
            <a:lvl1pPr marL="0" indent="0">
              <a:spcBef>
                <a:spcPts val="2700"/>
              </a:spcBef>
              <a:buNone/>
              <a:defRPr sz="2700" b="0" i="0">
                <a:solidFill>
                  <a:schemeClr val="tx1"/>
                </a:solidFill>
                <a:latin typeface="Gentium Book Basic" panose="02000503060000020004" pitchFamily="2" charset="77"/>
              </a:defRPr>
            </a:lvl1pPr>
            <a:lvl2pPr>
              <a:spcBef>
                <a:spcPts val="1800"/>
              </a:spcBef>
              <a:defRPr sz="24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spcBef>
                <a:spcPts val="1800"/>
              </a:spcBef>
              <a:defRPr sz="21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spcBef>
                <a:spcPts val="1800"/>
              </a:spcBef>
              <a:defRPr sz="1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spcBef>
                <a:spcPts val="1800"/>
              </a:spcBef>
              <a:defRPr sz="1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72500" y="8915400"/>
            <a:ext cx="7543800" cy="685800"/>
          </a:xfrm>
        </p:spPr>
        <p:txBody>
          <a:bodyPr>
            <a:noAutofit/>
          </a:bodyPr>
          <a:lstStyle>
            <a:lvl1pPr marL="0" indent="0">
              <a:spcBef>
                <a:spcPts val="900"/>
              </a:spcBef>
              <a:buNone/>
              <a:defRPr sz="12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6800" y="2628900"/>
            <a:ext cx="7315200" cy="61722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E4156-B6D8-AC4B-8348-82665A390E59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1D058B-FB75-C64D-A67B-4A24F79B54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39515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8915400"/>
            <a:ext cx="17373600" cy="685800"/>
          </a:xfrm>
        </p:spPr>
        <p:txBody>
          <a:bodyPr>
            <a:noAutofit/>
          </a:bodyPr>
          <a:lstStyle>
            <a:lvl1pPr marL="0" indent="0">
              <a:spcBef>
                <a:spcPts val="900"/>
              </a:spcBef>
              <a:buNone/>
              <a:defRPr sz="12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00100"/>
            <a:ext cx="18288000" cy="80010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F6ACB0-9DC9-9B40-8E03-EF7E50038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6351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00102"/>
            <a:ext cx="8458200" cy="94869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6629400" cy="13716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573001" y="2286000"/>
            <a:ext cx="4800599" cy="8001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2573001" y="6057900"/>
            <a:ext cx="4800599" cy="8001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73000" y="2971800"/>
            <a:ext cx="4800600" cy="20574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573000" y="6743700"/>
            <a:ext cx="4800600" cy="20574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029DE03-F5A5-FC42-965E-42F966EFB9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29800" y="2286000"/>
            <a:ext cx="2743200" cy="27432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29800" y="6057900"/>
            <a:ext cx="2743200" cy="27432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87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6629400" cy="13716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573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88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93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2578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73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78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EE6E51-A949-5044-AB45-D88A3083AC8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2583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B5E9A9DD-395C-5641-8DD4-F9328D8C79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8298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C1E214C-0279-0546-B1CE-717DC2588A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8303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503E566-8393-934F-B962-C8239168F5F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32588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678584B-F478-4548-AB78-A9CD5AF6E5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583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D9B20CA-9A96-3B40-968B-996CD1B929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588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90E5251-5D89-A041-9428-8A60D5D35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1919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BB3D-CA3C-2044-91F0-9CF78DEE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50A0E-6A50-9F46-B0A7-C65C03A7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88255-0599-0948-A112-3E3A33D1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7692F8-51CE-D647-AF94-86151E896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114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58828-37AD-A945-8108-843E39F1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A0DC-5338-BD4B-B5DD-089B448A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B224A5C-CE45-FD4B-BF1A-7528B2107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481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1AB20E-8228-1841-BD5C-30E410E83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514600"/>
            <a:ext cx="16459200" cy="3200400"/>
          </a:xfrm>
        </p:spPr>
        <p:txBody>
          <a:bodyPr anchor="b"/>
          <a:lstStyle>
            <a:lvl1pPr algn="r">
              <a:spcBef>
                <a:spcPts val="0"/>
              </a:spcBef>
              <a:defRPr sz="7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715000"/>
            <a:ext cx="16459200" cy="1600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3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CTA, CONTACT INFO, ETC.</a:t>
            </a:r>
          </a:p>
        </p:txBody>
      </p:sp>
    </p:spTree>
    <p:extLst>
      <p:ext uri="{BB962C8B-B14F-4D97-AF65-F5344CB8AC3E}">
        <p14:creationId xmlns:p14="http://schemas.microsoft.com/office/powerpoint/2010/main" val="17491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3100" y="2057400"/>
            <a:ext cx="14401800" cy="34290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6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3100" y="5486400"/>
            <a:ext cx="14401800" cy="18288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rgbClr val="C00000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Final Notes / CTA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7315200"/>
            <a:ext cx="14401800" cy="4572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INCLUDE CONTACT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31022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  <p:sldLayoutId id="2147483653" r:id="rId5"/>
    <p:sldLayoutId id="2147483681" r:id="rId6"/>
    <p:sldLayoutId id="214748368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16E922-93AD-CE40-B02F-12E3AA3D80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39D2D-D91C-5046-8870-D00A2207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2999"/>
            <a:ext cx="16459200" cy="137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AF345-2C15-784C-8F16-306F72669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086100"/>
            <a:ext cx="16459200" cy="6515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73B7-DFA7-0947-A989-874AFA03C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772901" y="15240"/>
            <a:ext cx="5611091" cy="7848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350" b="1" i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EF30-57EC-664D-8AB7-11F533FF4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73600" y="0"/>
            <a:ext cx="685800" cy="8001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8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5BD0A-22BE-8C44-BAC5-A8DB0EF1D79A}"/>
              </a:ext>
            </a:extLst>
          </p:cNvPr>
          <p:cNvSpPr txBox="1"/>
          <p:nvPr userDrawn="1"/>
        </p:nvSpPr>
        <p:spPr>
          <a:xfrm>
            <a:off x="406328" y="0"/>
            <a:ext cx="359417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</p:spTree>
    <p:extLst>
      <p:ext uri="{BB962C8B-B14F-4D97-AF65-F5344CB8AC3E}">
        <p14:creationId xmlns:p14="http://schemas.microsoft.com/office/powerpoint/2010/main" val="25725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73" r:id="rId4"/>
    <p:sldLayoutId id="2147483650" r:id="rId5"/>
    <p:sldLayoutId id="2147483674" r:id="rId6"/>
    <p:sldLayoutId id="2147483652" r:id="rId7"/>
    <p:sldLayoutId id="2147483675" r:id="rId8"/>
    <p:sldLayoutId id="2147483672" r:id="rId9"/>
    <p:sldLayoutId id="2147483666" r:id="rId10"/>
    <p:sldLayoutId id="2147483667" r:id="rId11"/>
    <p:sldLayoutId id="2147483668" r:id="rId12"/>
    <p:sldLayoutId id="2147483669" r:id="rId13"/>
    <p:sldLayoutId id="2147483654" r:id="rId14"/>
    <p:sldLayoutId id="2147483655" r:id="rId15"/>
    <p:sldLayoutId id="2147483671" r:id="rId16"/>
    <p:sldLayoutId id="2147483670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3750" b="0" i="0" kern="1200" cap="all" baseline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27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Gentium Book Basic" panose="02000503060000020004" pitchFamily="2" charset="77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hyperlink" Target="https://getinvolved.uc.edu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1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673778" y="0"/>
            <a:ext cx="12940444" cy="11206425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 rot="-24000">
              <a:off x="77" y="-11016"/>
              <a:ext cx="6349845" cy="5521131"/>
            </a:xfrm>
            <a:custGeom>
              <a:avLst/>
              <a:gdLst/>
              <a:ahLst/>
              <a:cxnLst/>
              <a:rect l="l" t="t" r="r" b="b"/>
              <a:pathLst>
                <a:path w="6349845" h="5521131">
                  <a:moveTo>
                    <a:pt x="4781580" y="22166"/>
                  </a:moveTo>
                  <a:lnTo>
                    <a:pt x="1606657" y="0"/>
                  </a:lnTo>
                  <a:lnTo>
                    <a:pt x="0" y="2738400"/>
                  </a:lnTo>
                  <a:lnTo>
                    <a:pt x="1568266" y="5498966"/>
                  </a:lnTo>
                  <a:lnTo>
                    <a:pt x="4743189" y="5521132"/>
                  </a:lnTo>
                  <a:lnTo>
                    <a:pt x="6349846" y="2782732"/>
                  </a:lnTo>
                  <a:close/>
                </a:path>
              </a:pathLst>
            </a:custGeom>
            <a:blipFill>
              <a:blip r:embed="rId2"/>
              <a:stretch>
                <a:fillRect l="-31773" t="-6159" r="-32635" b="-200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0" y="282790"/>
            <a:ext cx="8887721" cy="234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6686">
                <a:solidFill>
                  <a:srgbClr val="FFFFFF"/>
                </a:solidFill>
                <a:latin typeface="Helios Bold"/>
              </a:rPr>
              <a:t>BEARCATS BOUND</a:t>
            </a:r>
          </a:p>
          <a:p>
            <a:pPr algn="ctr">
              <a:lnSpc>
                <a:spcPts val="9360"/>
              </a:lnSpc>
            </a:pPr>
            <a:r>
              <a:rPr lang="en-US" sz="6686">
                <a:solidFill>
                  <a:srgbClr val="FFFFFF"/>
                </a:solidFill>
                <a:latin typeface="Helios Bold"/>
              </a:rPr>
              <a:t> ORIENTATION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90091" y="9229541"/>
            <a:ext cx="5780908" cy="105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95"/>
              </a:lnSpc>
            </a:pPr>
            <a:r>
              <a:rPr lang="en-US" sz="6250" dirty="0">
                <a:solidFill>
                  <a:srgbClr val="CF0A24"/>
                </a:solidFill>
                <a:latin typeface="Helios Bold"/>
              </a:rPr>
              <a:t>2024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3760591" y="8221756"/>
            <a:ext cx="10766818" cy="128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FFFFFF"/>
                </a:solidFill>
                <a:latin typeface="Helios Bold"/>
              </a:rPr>
              <a:t>COMMUTER SUCCESS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744143" cy="10310895"/>
            <a:chOff x="0" y="0"/>
            <a:chExt cx="2566359" cy="2942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6358" cy="2942121"/>
            </a:xfrm>
            <a:custGeom>
              <a:avLst/>
              <a:gdLst/>
              <a:ahLst/>
              <a:cxnLst/>
              <a:rect l="l" t="t" r="r" b="b"/>
              <a:pathLst>
                <a:path w="2566358" h="2942121">
                  <a:moveTo>
                    <a:pt x="0" y="0"/>
                  </a:moveTo>
                  <a:lnTo>
                    <a:pt x="2566358" y="0"/>
                  </a:lnTo>
                  <a:lnTo>
                    <a:pt x="2566358" y="2942121"/>
                  </a:lnTo>
                  <a:lnTo>
                    <a:pt x="0" y="2942121"/>
                  </a:lnTo>
                  <a:close/>
                </a:path>
              </a:pathLst>
            </a:custGeom>
            <a:solidFill>
              <a:srgbClr val="DD052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1854" y="3112682"/>
            <a:ext cx="7658549" cy="5839510"/>
            <a:chOff x="0" y="0"/>
            <a:chExt cx="2017066" cy="1537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7066" cy="1537978"/>
            </a:xfrm>
            <a:custGeom>
              <a:avLst/>
              <a:gdLst/>
              <a:ahLst/>
              <a:cxnLst/>
              <a:rect l="l" t="t" r="r" b="b"/>
              <a:pathLst>
                <a:path w="2017066" h="1537978">
                  <a:moveTo>
                    <a:pt x="22239" y="0"/>
                  </a:moveTo>
                  <a:lnTo>
                    <a:pt x="1994827" y="0"/>
                  </a:lnTo>
                  <a:cubicBezTo>
                    <a:pt x="2007109" y="0"/>
                    <a:pt x="2017066" y="9957"/>
                    <a:pt x="2017066" y="22239"/>
                  </a:cubicBezTo>
                  <a:lnTo>
                    <a:pt x="2017066" y="1515738"/>
                  </a:lnTo>
                  <a:cubicBezTo>
                    <a:pt x="2017066" y="1521637"/>
                    <a:pt x="2014723" y="1527293"/>
                    <a:pt x="2010552" y="1531464"/>
                  </a:cubicBezTo>
                  <a:cubicBezTo>
                    <a:pt x="2006382" y="1535635"/>
                    <a:pt x="2000725" y="1537978"/>
                    <a:pt x="1994827" y="1537978"/>
                  </a:cubicBezTo>
                  <a:lnTo>
                    <a:pt x="22239" y="1537978"/>
                  </a:lnTo>
                  <a:cubicBezTo>
                    <a:pt x="9957" y="1537978"/>
                    <a:pt x="0" y="1528021"/>
                    <a:pt x="0" y="1515738"/>
                  </a:cubicBezTo>
                  <a:lnTo>
                    <a:pt x="0" y="22239"/>
                  </a:lnTo>
                  <a:cubicBezTo>
                    <a:pt x="0" y="9957"/>
                    <a:pt x="9957" y="0"/>
                    <a:pt x="22239" y="0"/>
                  </a:cubicBezTo>
                  <a:close/>
                </a:path>
              </a:pathLst>
            </a:custGeom>
            <a:solidFill>
              <a:srgbClr val="DD052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569900" y="457077"/>
            <a:ext cx="6796236" cy="4445289"/>
          </a:xfrm>
          <a:custGeom>
            <a:avLst/>
            <a:gdLst/>
            <a:ahLst/>
            <a:cxnLst/>
            <a:rect l="l" t="t" r="r" b="b"/>
            <a:pathLst>
              <a:path w="6796236" h="4445289">
                <a:moveTo>
                  <a:pt x="0" y="0"/>
                </a:moveTo>
                <a:lnTo>
                  <a:pt x="6796236" y="0"/>
                </a:lnTo>
                <a:lnTo>
                  <a:pt x="6796236" y="4445289"/>
                </a:lnTo>
                <a:lnTo>
                  <a:pt x="0" y="4445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88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235064" y="895350"/>
            <a:ext cx="9144000" cy="111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Helios Bold"/>
              </a:rPr>
              <a:t>Job Opportunities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0281" y="3431405"/>
            <a:ext cx="7041694" cy="520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5635" lvl="1" indent="-317500" algn="just">
              <a:lnSpc>
                <a:spcPts val="4122"/>
              </a:lnSpc>
              <a:buFont typeface="Arial"/>
              <a:buChar char="•"/>
            </a:pPr>
            <a:r>
              <a:rPr lang="en-US" sz="2900" dirty="0">
                <a:solidFill>
                  <a:srgbClr val="FFFFFF"/>
                </a:solidFill>
                <a:latin typeface="Helios"/>
              </a:rPr>
              <a:t>Jobs are a great way to get to know campus and meet new people!</a:t>
            </a:r>
          </a:p>
          <a:p>
            <a:pPr marL="635635" lvl="1" indent="-317500" algn="just">
              <a:lnSpc>
                <a:spcPts val="4122"/>
              </a:lnSpc>
              <a:buFont typeface="Arial"/>
              <a:buChar char="•"/>
            </a:pPr>
            <a:r>
              <a:rPr lang="en-US" sz="2900" dirty="0">
                <a:solidFill>
                  <a:srgbClr val="FFFFFF"/>
                </a:solidFill>
                <a:latin typeface="Helios"/>
              </a:rPr>
              <a:t>On campus jobs can be found at jobs.uc.edu</a:t>
            </a:r>
          </a:p>
          <a:p>
            <a:pPr marL="635635" lvl="1" indent="-317500" algn="just">
              <a:lnSpc>
                <a:spcPts val="4122"/>
              </a:lnSpc>
              <a:buFont typeface="Arial"/>
              <a:buChar char="•"/>
            </a:pPr>
            <a:r>
              <a:rPr lang="en-US" sz="2900" dirty="0">
                <a:solidFill>
                  <a:srgbClr val="FFFFFF"/>
                </a:solidFill>
                <a:latin typeface="Helios"/>
              </a:rPr>
              <a:t>Handshake is a career platform used by UC.</a:t>
            </a:r>
          </a:p>
          <a:p>
            <a:pPr marL="635635" lvl="1" indent="-317500" algn="just">
              <a:lnSpc>
                <a:spcPts val="4122"/>
              </a:lnSpc>
              <a:buFont typeface="Arial"/>
              <a:buChar char="•"/>
            </a:pPr>
            <a:r>
              <a:rPr lang="en-US" sz="2900" dirty="0">
                <a:solidFill>
                  <a:srgbClr val="FFFFFF"/>
                </a:solidFill>
                <a:latin typeface="Helios"/>
              </a:rPr>
              <a:t>Apply to become Student Orientation Leader!</a:t>
            </a:r>
          </a:p>
          <a:p>
            <a:pPr marL="1271270" lvl="2" indent="-423545" algn="just">
              <a:lnSpc>
                <a:spcPts val="4122"/>
              </a:lnSpc>
              <a:buFont typeface="Arial"/>
              <a:buChar char="⚬"/>
            </a:pPr>
            <a:r>
              <a:rPr lang="en-US" sz="2900" dirty="0">
                <a:solidFill>
                  <a:srgbClr val="FFFFFF"/>
                </a:solidFill>
                <a:latin typeface="Helios"/>
              </a:rPr>
              <a:t>Visit the Info Tables for more information. </a:t>
            </a: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DE5F53-2B92-121A-8B0C-670BA7126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6337" y="5548472"/>
            <a:ext cx="6496439" cy="43226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27250">
            <a:off x="2966863" y="3353188"/>
            <a:ext cx="12960627" cy="2681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18"/>
              </a:lnSpc>
              <a:spcBef>
                <a:spcPct val="0"/>
              </a:spcBef>
            </a:pPr>
            <a:r>
              <a:rPr lang="en-US" sz="20118">
                <a:solidFill>
                  <a:srgbClr val="F6F3E4"/>
                </a:solidFill>
                <a:latin typeface="Bukhari Script Bold"/>
              </a:rPr>
              <a:t>Questions?</a:t>
            </a:r>
          </a:p>
        </p:txBody>
      </p:sp>
      <p:sp>
        <p:nvSpPr>
          <p:cNvPr id="3" name="TextBox 3"/>
          <p:cNvSpPr txBox="1"/>
          <p:nvPr/>
        </p:nvSpPr>
        <p:spPr>
          <a:xfrm rot="-515361">
            <a:off x="6117010" y="5565787"/>
            <a:ext cx="8355105" cy="241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06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914400" y="1142999"/>
            <a:ext cx="16459200" cy="1371602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3750" b="1" i="0" kern="1200" cap="all" baseline="0" dirty="0">
                <a:latin typeface="Open Sans Light"/>
                <a:ea typeface="Open Sans Light"/>
                <a:cs typeface="Open Sans Light"/>
              </a:rPr>
              <a:t>Concurrent Session Block 1</a:t>
            </a:r>
            <a:endParaRPr lang="en-US" sz="3750" b="1" i="0" kern="1200" cap="all" baseline="0" dirty="0"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3" name="Picture 2" descr="A qr code with black squares&#10;&#10;Description automatically generated">
            <a:extLst>
              <a:ext uri="{FF2B5EF4-FFF2-40B4-BE49-F238E27FC236}">
                <a16:creationId xmlns:a16="http://schemas.microsoft.com/office/drawing/2014/main" id="{A5E3D086-1D21-26DC-79AC-48BFDDE1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3086100"/>
            <a:ext cx="6515100" cy="6515100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9829800" y="3086100"/>
            <a:ext cx="7543800" cy="651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371600">
              <a:spcBef>
                <a:spcPts val="2700"/>
              </a:spcBef>
              <a:buClr>
                <a:schemeClr val="accent1"/>
              </a:buClr>
              <a:buSzPct val="75000"/>
              <a:buFont typeface="Arial" panose="020B0604020202020204" pitchFamily="34" charset="0"/>
            </a:pPr>
            <a:r>
              <a:rPr lang="en-US" altLang="en-US" sz="3600">
                <a:solidFill>
                  <a:schemeClr val="accent1"/>
                </a:solidFill>
              </a:rPr>
              <a:t>Please scan the QR code using your phone's camera to be entered into the Closing Ceremony raffle. </a:t>
            </a:r>
          </a:p>
          <a:p>
            <a:pPr marL="0" lvl="1" defTabSz="1371600">
              <a:spcBef>
                <a:spcPts val="2700"/>
              </a:spcBef>
              <a:buClr>
                <a:schemeClr val="accent1"/>
              </a:buClr>
              <a:buSzPct val="75000"/>
              <a:buFont typeface="Arial" panose="020B0604020202020204" pitchFamily="34" charset="0"/>
            </a:pPr>
            <a:endParaRPr lang="en-US" altLang="en-US" sz="3600">
              <a:solidFill>
                <a:schemeClr val="accent1"/>
              </a:solidFill>
            </a:endParaRPr>
          </a:p>
          <a:p>
            <a:pPr marL="0" lvl="1" defTabSz="1371600">
              <a:spcBef>
                <a:spcPts val="2700"/>
              </a:spcBef>
              <a:buClr>
                <a:schemeClr val="accent1"/>
              </a:buClr>
              <a:buSzPct val="75000"/>
              <a:buFont typeface="Arial" panose="020B0604020202020204" pitchFamily="34" charset="0"/>
            </a:pPr>
            <a:r>
              <a:rPr lang="en-US" altLang="en-US" sz="3600">
                <a:solidFill>
                  <a:schemeClr val="accent1"/>
                </a:solidFill>
              </a:rPr>
              <a:t>*must be present at Closing Ceremony to win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32703C-0707-033F-08BD-8C7E5F62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72901" y="15240"/>
            <a:ext cx="5611091" cy="78486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optional title of presentation / section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01247C-7B91-6510-9554-4DA7E663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0"/>
            <a:ext cx="685800" cy="8001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B8EE153-BF0C-9B4F-8512-164F9C8D6C2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791DD40-A390-987A-EBCB-B8E14EB6B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8550" y="0"/>
            <a:ext cx="5486400" cy="800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914400" y="1142999"/>
            <a:ext cx="16459200" cy="1371602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3750" b="1" i="0" kern="1200" cap="all" baseline="0" dirty="0">
                <a:latin typeface="Open Sans Light"/>
                <a:ea typeface="Open Sans Light"/>
                <a:cs typeface="Open Sans Light"/>
              </a:rPr>
              <a:t>Concurrent Session Block 2</a:t>
            </a:r>
            <a:endParaRPr lang="en-US" sz="3750" b="1" i="0" kern="1200" cap="all" baseline="0" dirty="0"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3" name="Picture 2" descr="A qr code with black squares&#10;&#10;Description automatically generated">
            <a:extLst>
              <a:ext uri="{FF2B5EF4-FFF2-40B4-BE49-F238E27FC236}">
                <a16:creationId xmlns:a16="http://schemas.microsoft.com/office/drawing/2014/main" id="{5CDED11D-778D-96F2-27FD-FE34DA8D3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3086100"/>
            <a:ext cx="6515100" cy="6515100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9829800" y="3086100"/>
            <a:ext cx="7543800" cy="651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defTabSz="1371600">
              <a:spcBef>
                <a:spcPts val="27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3600"/>
              <a:t>Please scan the QR code using your phone's camera to be entered into the Closing Ceremony raffle. </a:t>
            </a:r>
          </a:p>
          <a:p>
            <a:pPr marL="342900" lvl="1" indent="-342900" defTabSz="1371600">
              <a:spcBef>
                <a:spcPts val="27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</a:pPr>
            <a:endParaRPr lang="en-US" altLang="en-US" sz="3600"/>
          </a:p>
          <a:p>
            <a:pPr marL="342900" lvl="1" indent="-342900" defTabSz="1371600">
              <a:spcBef>
                <a:spcPts val="27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3600"/>
              <a:t>*must be present at Closing Ceremony to win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D51A2B-B721-5523-F580-B761A0DA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72901" y="15240"/>
            <a:ext cx="5611091" cy="78486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optional title of presentation / section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E0E8048-6EBC-D363-A563-2E7A221D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0"/>
            <a:ext cx="685800" cy="8001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B8EE153-BF0C-9B4F-8512-164F9C8D6C2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BC2FD17-9A45-127A-7EEE-10ECB01CA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8550" y="0"/>
            <a:ext cx="5486400" cy="800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7598" y="514350"/>
            <a:ext cx="7795683" cy="9174989"/>
            <a:chOff x="0" y="0"/>
            <a:chExt cx="2053184" cy="2416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3184" cy="2416458"/>
            </a:xfrm>
            <a:custGeom>
              <a:avLst/>
              <a:gdLst/>
              <a:ahLst/>
              <a:cxnLst/>
              <a:rect l="l" t="t" r="r" b="b"/>
              <a:pathLst>
                <a:path w="2053184" h="2416458">
                  <a:moveTo>
                    <a:pt x="21848" y="0"/>
                  </a:moveTo>
                  <a:lnTo>
                    <a:pt x="2031336" y="0"/>
                  </a:lnTo>
                  <a:cubicBezTo>
                    <a:pt x="2037130" y="0"/>
                    <a:pt x="2042688" y="2302"/>
                    <a:pt x="2046785" y="6399"/>
                  </a:cubicBezTo>
                  <a:cubicBezTo>
                    <a:pt x="2050882" y="10497"/>
                    <a:pt x="2053184" y="16054"/>
                    <a:pt x="2053184" y="21848"/>
                  </a:cubicBezTo>
                  <a:lnTo>
                    <a:pt x="2053184" y="2394610"/>
                  </a:lnTo>
                  <a:cubicBezTo>
                    <a:pt x="2053184" y="2406676"/>
                    <a:pt x="2043402" y="2416458"/>
                    <a:pt x="2031336" y="2416458"/>
                  </a:cubicBezTo>
                  <a:lnTo>
                    <a:pt x="21848" y="2416458"/>
                  </a:lnTo>
                  <a:cubicBezTo>
                    <a:pt x="9782" y="2416458"/>
                    <a:pt x="0" y="2406676"/>
                    <a:pt x="0" y="2394610"/>
                  </a:cubicBezTo>
                  <a:lnTo>
                    <a:pt x="0" y="21848"/>
                  </a:lnTo>
                  <a:cubicBezTo>
                    <a:pt x="0" y="9782"/>
                    <a:pt x="9782" y="0"/>
                    <a:pt x="21848" y="0"/>
                  </a:cubicBez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73626" y="431039"/>
            <a:ext cx="6412230" cy="9258300"/>
          </a:xfrm>
          <a:custGeom>
            <a:avLst/>
            <a:gdLst/>
            <a:ahLst/>
            <a:cxnLst/>
            <a:rect l="l" t="t" r="r" b="b"/>
            <a:pathLst>
              <a:path w="6412230" h="9258300">
                <a:moveTo>
                  <a:pt x="0" y="0"/>
                </a:moveTo>
                <a:lnTo>
                  <a:pt x="6412230" y="0"/>
                </a:lnTo>
                <a:lnTo>
                  <a:pt x="641223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38461" y="2116563"/>
            <a:ext cx="7891247" cy="358693"/>
          </a:xfrm>
          <a:custGeom>
            <a:avLst/>
            <a:gdLst/>
            <a:ahLst/>
            <a:cxnLst/>
            <a:rect l="l" t="t" r="r" b="b"/>
            <a:pathLst>
              <a:path w="7891247" h="358693">
                <a:moveTo>
                  <a:pt x="0" y="0"/>
                </a:moveTo>
                <a:lnTo>
                  <a:pt x="7891246" y="0"/>
                </a:lnTo>
                <a:lnTo>
                  <a:pt x="7891246" y="358693"/>
                </a:lnTo>
                <a:lnTo>
                  <a:pt x="0" y="3586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623938" y="1008488"/>
            <a:ext cx="622367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648"/>
              </a:lnSpc>
            </a:pPr>
            <a:r>
              <a:rPr lang="en-US" sz="5540">
                <a:solidFill>
                  <a:srgbClr val="FFFFFF"/>
                </a:solidFill>
                <a:latin typeface="Helios Bold"/>
              </a:rPr>
              <a:t>Today's Agenda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26484" y="2639194"/>
            <a:ext cx="7417910" cy="5962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Commuter Necessities</a:t>
            </a:r>
          </a:p>
          <a:p>
            <a:pPr marL="896344" lvl="1" indent="-448172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Parking &amp; Meal Plans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Academic Achievement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Academic Resources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Social Life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Campus Involvement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Job Opportunities</a:t>
            </a:r>
          </a:p>
          <a:p>
            <a:pPr algn="just">
              <a:lnSpc>
                <a:spcPts val="6764"/>
              </a:lnSpc>
            </a:pPr>
            <a:endParaRPr lang="en-US" sz="4151">
              <a:solidFill>
                <a:srgbClr val="FFFFFF"/>
              </a:solidFill>
              <a:latin typeface="TT Hove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48884" y="-541321"/>
            <a:ext cx="9639116" cy="10828321"/>
          </a:xfrm>
          <a:custGeom>
            <a:avLst/>
            <a:gdLst/>
            <a:ahLst/>
            <a:cxnLst/>
            <a:rect l="l" t="t" r="r" b="b"/>
            <a:pathLst>
              <a:path w="9639116" h="10828321">
                <a:moveTo>
                  <a:pt x="0" y="0"/>
                </a:moveTo>
                <a:lnTo>
                  <a:pt x="9639116" y="0"/>
                </a:lnTo>
                <a:lnTo>
                  <a:pt x="9639116" y="10828321"/>
                </a:lnTo>
                <a:lnTo>
                  <a:pt x="0" y="10828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006" t="-31573" r="-95938" b="-5266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20256" y="6801258"/>
            <a:ext cx="1947662" cy="3207167"/>
          </a:xfrm>
          <a:custGeom>
            <a:avLst/>
            <a:gdLst/>
            <a:ahLst/>
            <a:cxnLst/>
            <a:rect l="l" t="t" r="r" b="b"/>
            <a:pathLst>
              <a:path w="1947662" h="3207167">
                <a:moveTo>
                  <a:pt x="0" y="0"/>
                </a:moveTo>
                <a:lnTo>
                  <a:pt x="1947662" y="0"/>
                </a:lnTo>
                <a:lnTo>
                  <a:pt x="1947662" y="3207167"/>
                </a:lnTo>
                <a:lnTo>
                  <a:pt x="0" y="3207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860" t="-23810" r="-109146" b="-135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5855" y="5268558"/>
            <a:ext cx="9269162" cy="5007829"/>
          </a:xfrm>
          <a:custGeom>
            <a:avLst/>
            <a:gdLst/>
            <a:ahLst/>
            <a:cxnLst/>
            <a:rect l="l" t="t" r="r" b="b"/>
            <a:pathLst>
              <a:path w="9379064" h="7172935">
                <a:moveTo>
                  <a:pt x="0" y="0"/>
                </a:moveTo>
                <a:lnTo>
                  <a:pt x="9379063" y="0"/>
                </a:lnTo>
                <a:lnTo>
                  <a:pt x="9379063" y="7172935"/>
                </a:lnTo>
                <a:lnTo>
                  <a:pt x="0" y="717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256" t="-11374" r="-113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495116" y="895350"/>
            <a:ext cx="9144000" cy="339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Helios Bold"/>
              </a:rPr>
              <a:t>Commuter 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Helios Bold"/>
              </a:rPr>
              <a:t>Necessity: 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Helios Bold"/>
              </a:rPr>
              <a:t>Parking Services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34464" y="-196100"/>
            <a:ext cx="15792501" cy="10679199"/>
            <a:chOff x="0" y="0"/>
            <a:chExt cx="6221730" cy="42072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223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5192226" y="-196100"/>
            <a:ext cx="15792501" cy="10679199"/>
            <a:chOff x="0" y="0"/>
            <a:chExt cx="6221730" cy="42072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108" r="-1010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600275" y="885825"/>
            <a:ext cx="7310337" cy="438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2"/>
              </a:lnSpc>
            </a:pPr>
            <a:r>
              <a:rPr lang="en-US" sz="6151">
                <a:solidFill>
                  <a:srgbClr val="2A2E3A"/>
                </a:solidFill>
                <a:latin typeface="Helios Bold"/>
              </a:rPr>
              <a:t>Commuter Necessity:</a:t>
            </a:r>
          </a:p>
          <a:p>
            <a:pPr algn="ctr">
              <a:lnSpc>
                <a:spcPts val="8612"/>
              </a:lnSpc>
            </a:pPr>
            <a:r>
              <a:rPr lang="en-US" sz="6151">
                <a:solidFill>
                  <a:srgbClr val="CF0A24"/>
                </a:solidFill>
                <a:latin typeface="Helios Bold"/>
              </a:rPr>
              <a:t>Getting to Campus 101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50103" y="5891589"/>
            <a:ext cx="10160510" cy="361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3402">
                <a:solidFill>
                  <a:srgbClr val="2A2E3A"/>
                </a:solidFill>
                <a:latin typeface="Helios Bold"/>
              </a:rPr>
              <a:t>Traffic Routes &amp; Routines: https://www.ceas3.uc.edu/digitalSign/traffic/ </a:t>
            </a:r>
          </a:p>
          <a:p>
            <a:pPr algn="ctr">
              <a:lnSpc>
                <a:spcPts val="4763"/>
              </a:lnSpc>
            </a:pPr>
            <a:endParaRPr lang="en-US" sz="3402">
              <a:solidFill>
                <a:srgbClr val="2A2E3A"/>
              </a:solidFill>
              <a:latin typeface="Helios Bold"/>
            </a:endParaRPr>
          </a:p>
          <a:p>
            <a:pPr algn="ctr">
              <a:lnSpc>
                <a:spcPts val="4763"/>
              </a:lnSpc>
            </a:pPr>
            <a:r>
              <a:rPr lang="en-US" sz="3402">
                <a:solidFill>
                  <a:srgbClr val="2A2E3A"/>
                </a:solidFill>
                <a:latin typeface="Helios Bold"/>
              </a:rPr>
              <a:t>Email/Emergency Alerts:</a:t>
            </a:r>
          </a:p>
          <a:p>
            <a:pPr algn="ctr">
              <a:lnSpc>
                <a:spcPts val="4763"/>
              </a:lnSpc>
            </a:pPr>
            <a:r>
              <a:rPr lang="en-US" sz="3402">
                <a:solidFill>
                  <a:srgbClr val="2A2E3A"/>
                </a:solidFill>
                <a:latin typeface="Helios Bold"/>
              </a:rPr>
              <a:t>Available to Enable on Catalyst</a:t>
            </a:r>
          </a:p>
          <a:p>
            <a:pPr algn="ctr">
              <a:lnSpc>
                <a:spcPts val="4763"/>
              </a:lnSpc>
            </a:pPr>
            <a:endParaRPr lang="en-US" sz="3402">
              <a:solidFill>
                <a:srgbClr val="2A2E3A"/>
              </a:solidFill>
              <a:latin typeface="Helio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-749326"/>
            <a:ext cx="20587285" cy="11460900"/>
            <a:chOff x="0" y="0"/>
            <a:chExt cx="5422166" cy="30185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2166" cy="3018509"/>
            </a:xfrm>
            <a:custGeom>
              <a:avLst/>
              <a:gdLst/>
              <a:ahLst/>
              <a:cxnLst/>
              <a:rect l="l" t="t" r="r" b="b"/>
              <a:pathLst>
                <a:path w="5422166" h="3018509">
                  <a:moveTo>
                    <a:pt x="0" y="0"/>
                  </a:moveTo>
                  <a:lnTo>
                    <a:pt x="5422166" y="0"/>
                  </a:lnTo>
                  <a:lnTo>
                    <a:pt x="5422166" y="3018509"/>
                  </a:lnTo>
                  <a:lnTo>
                    <a:pt x="0" y="3018509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01900" y="7126278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3671" y="114105"/>
            <a:ext cx="14728229" cy="92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39"/>
              </a:lnSpc>
            </a:pPr>
            <a:r>
              <a:rPr lang="en-US" sz="5242">
                <a:solidFill>
                  <a:srgbClr val="000000"/>
                </a:solidFill>
                <a:latin typeface="Helios Bold"/>
              </a:rPr>
              <a:t>Commuter Necessity: Meal Plan Options</a:t>
            </a:r>
          </a:p>
        </p:txBody>
      </p:sp>
      <p:pic>
        <p:nvPicPr>
          <p:cNvPr id="8" name="Picture 7" descr="A screenshot of a menu&#10;&#10;Description automatically generated">
            <a:extLst>
              <a:ext uri="{FF2B5EF4-FFF2-40B4-BE49-F238E27FC236}">
                <a16:creationId xmlns:a16="http://schemas.microsoft.com/office/drawing/2014/main" id="{7EBDE64D-196C-B9CD-6637-02BB6C69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66" y="2021007"/>
            <a:ext cx="14710833" cy="76472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250" y="-796454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250" y="790689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1854" y="3112682"/>
            <a:ext cx="7658549" cy="4794214"/>
            <a:chOff x="0" y="0"/>
            <a:chExt cx="2017066" cy="12626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17066" cy="1262674"/>
            </a:xfrm>
            <a:custGeom>
              <a:avLst/>
              <a:gdLst/>
              <a:ahLst/>
              <a:cxnLst/>
              <a:rect l="l" t="t" r="r" b="b"/>
              <a:pathLst>
                <a:path w="2017066" h="1262674">
                  <a:moveTo>
                    <a:pt x="22239" y="0"/>
                  </a:moveTo>
                  <a:lnTo>
                    <a:pt x="1994827" y="0"/>
                  </a:lnTo>
                  <a:cubicBezTo>
                    <a:pt x="2007109" y="0"/>
                    <a:pt x="2017066" y="9957"/>
                    <a:pt x="2017066" y="22239"/>
                  </a:cubicBezTo>
                  <a:lnTo>
                    <a:pt x="2017066" y="1240434"/>
                  </a:lnTo>
                  <a:cubicBezTo>
                    <a:pt x="2017066" y="1252717"/>
                    <a:pt x="2007109" y="1262674"/>
                    <a:pt x="1994827" y="1262674"/>
                  </a:cubicBezTo>
                  <a:lnTo>
                    <a:pt x="22239" y="1262674"/>
                  </a:lnTo>
                  <a:cubicBezTo>
                    <a:pt x="9957" y="1262674"/>
                    <a:pt x="0" y="1252717"/>
                    <a:pt x="0" y="1240434"/>
                  </a:cubicBezTo>
                  <a:lnTo>
                    <a:pt x="0" y="22239"/>
                  </a:lnTo>
                  <a:cubicBezTo>
                    <a:pt x="0" y="9957"/>
                    <a:pt x="9957" y="0"/>
                    <a:pt x="22239" y="0"/>
                  </a:cubicBez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04095" y="746596"/>
            <a:ext cx="6172219" cy="3672494"/>
          </a:xfrm>
          <a:custGeom>
            <a:avLst/>
            <a:gdLst/>
            <a:ahLst/>
            <a:cxnLst/>
            <a:rect l="l" t="t" r="r" b="b"/>
            <a:pathLst>
              <a:path w="6172219" h="3672494">
                <a:moveTo>
                  <a:pt x="0" y="0"/>
                </a:moveTo>
                <a:lnTo>
                  <a:pt x="6172219" y="0"/>
                </a:lnTo>
                <a:lnTo>
                  <a:pt x="6172219" y="3672494"/>
                </a:lnTo>
                <a:lnTo>
                  <a:pt x="0" y="367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80" r="-61317" b="-1415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44000" y="5143500"/>
            <a:ext cx="6927241" cy="4616357"/>
          </a:xfrm>
          <a:custGeom>
            <a:avLst/>
            <a:gdLst/>
            <a:ahLst/>
            <a:cxnLst/>
            <a:rect l="l" t="t" r="r" b="b"/>
            <a:pathLst>
              <a:path w="6927241" h="4616357">
                <a:moveTo>
                  <a:pt x="0" y="0"/>
                </a:moveTo>
                <a:lnTo>
                  <a:pt x="6927241" y="0"/>
                </a:lnTo>
                <a:lnTo>
                  <a:pt x="6927241" y="4616357"/>
                </a:lnTo>
                <a:lnTo>
                  <a:pt x="0" y="4616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344445"/>
            <a:ext cx="9144000" cy="195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2A2E3A"/>
                </a:solidFill>
                <a:latin typeface="Helios Bold"/>
              </a:rPr>
              <a:t>Academic Achievement Support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0277" y="3543164"/>
            <a:ext cx="7390125" cy="5715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Utilize your Academic Advisor!</a:t>
            </a: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Learning Commons for academic support</a:t>
            </a: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Pre-Professional Advising Center (PPAC)</a:t>
            </a: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Join a community and take advantage of it!</a:t>
            </a: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57666" y="-234394"/>
            <a:ext cx="10753107" cy="11642194"/>
            <a:chOff x="0" y="0"/>
            <a:chExt cx="2832094" cy="3066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2094" cy="3066257"/>
            </a:xfrm>
            <a:custGeom>
              <a:avLst/>
              <a:gdLst/>
              <a:ahLst/>
              <a:cxnLst/>
              <a:rect l="l" t="t" r="r" b="b"/>
              <a:pathLst>
                <a:path w="2832094" h="3066257">
                  <a:moveTo>
                    <a:pt x="0" y="0"/>
                  </a:moveTo>
                  <a:lnTo>
                    <a:pt x="2832094" y="0"/>
                  </a:lnTo>
                  <a:lnTo>
                    <a:pt x="2832094" y="3066257"/>
                  </a:lnTo>
                  <a:lnTo>
                    <a:pt x="0" y="3066257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574124"/>
            <a:ext cx="2888726" cy="2888726"/>
          </a:xfrm>
          <a:custGeom>
            <a:avLst/>
            <a:gdLst/>
            <a:ahLst/>
            <a:cxnLst/>
            <a:rect l="l" t="t" r="r" b="b"/>
            <a:pathLst>
              <a:path w="2888726" h="2888726">
                <a:moveTo>
                  <a:pt x="0" y="0"/>
                </a:moveTo>
                <a:lnTo>
                  <a:pt x="2888726" y="0"/>
                </a:lnTo>
                <a:lnTo>
                  <a:pt x="2888726" y="2888726"/>
                </a:lnTo>
                <a:lnTo>
                  <a:pt x="0" y="2888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739" y="5017389"/>
            <a:ext cx="5666581" cy="1755056"/>
          </a:xfrm>
          <a:custGeom>
            <a:avLst/>
            <a:gdLst/>
            <a:ahLst/>
            <a:cxnLst/>
            <a:rect l="l" t="t" r="r" b="b"/>
            <a:pathLst>
              <a:path w="5666581" h="1755056">
                <a:moveTo>
                  <a:pt x="0" y="0"/>
                </a:moveTo>
                <a:lnTo>
                  <a:pt x="5666580" y="0"/>
                </a:lnTo>
                <a:lnTo>
                  <a:pt x="5666580" y="1755056"/>
                </a:lnTo>
                <a:lnTo>
                  <a:pt x="0" y="1755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606" t="-34039" r="-16615" b="-364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4576" y="327196"/>
            <a:ext cx="8024131" cy="3096309"/>
          </a:xfrm>
          <a:custGeom>
            <a:avLst/>
            <a:gdLst/>
            <a:ahLst/>
            <a:cxnLst/>
            <a:rect l="l" t="t" r="r" b="b"/>
            <a:pathLst>
              <a:path w="8024131" h="3096309">
                <a:moveTo>
                  <a:pt x="0" y="0"/>
                </a:moveTo>
                <a:lnTo>
                  <a:pt x="8024131" y="0"/>
                </a:lnTo>
                <a:lnTo>
                  <a:pt x="8024131" y="3096309"/>
                </a:lnTo>
                <a:lnTo>
                  <a:pt x="0" y="3096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5684" b="-252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52290" y="904875"/>
            <a:ext cx="7390007" cy="97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9"/>
              </a:lnSpc>
            </a:pPr>
            <a:r>
              <a:rPr lang="en-US" sz="5542">
                <a:solidFill>
                  <a:srgbClr val="FFFFFF"/>
                </a:solidFill>
                <a:latin typeface="Helios Bold"/>
              </a:rPr>
              <a:t>Academic Resources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2432571"/>
            <a:ext cx="9089021" cy="698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3915" lvl="1" indent="-421640" algn="just">
              <a:lnSpc>
                <a:spcPts val="5474"/>
              </a:lnSpc>
              <a:buFont typeface="Arial"/>
              <a:buChar char="•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Catalyst, Canopy, Canvas</a:t>
            </a:r>
            <a:endParaRPr lang="en-US" sz="3900" dirty="0"/>
          </a:p>
          <a:p>
            <a:pPr marL="843915" lvl="1" indent="-421640" algn="just">
              <a:lnSpc>
                <a:spcPts val="5474"/>
              </a:lnSpc>
              <a:buFont typeface="Arial"/>
              <a:buChar char="•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Study Spots on Campus</a:t>
            </a:r>
          </a:p>
          <a:p>
            <a:pPr marL="1688465" lvl="2" indent="-562610" algn="just">
              <a:lnSpc>
                <a:spcPts val="5474"/>
              </a:lnSpc>
              <a:buFont typeface="Arial"/>
              <a:buChar char="⚬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Langsam Library</a:t>
            </a:r>
          </a:p>
          <a:p>
            <a:pPr marL="1688465" lvl="2" indent="-562610" algn="just">
              <a:lnSpc>
                <a:spcPts val="5474"/>
              </a:lnSpc>
              <a:buFont typeface="Arial"/>
              <a:buChar char="⚬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College Libraries</a:t>
            </a:r>
          </a:p>
          <a:p>
            <a:pPr marL="1688465" lvl="2" indent="-562610" algn="just">
              <a:lnSpc>
                <a:spcPts val="5474"/>
              </a:lnSpc>
              <a:buFont typeface="Arial"/>
              <a:buChar char="⚬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Tangeman University Center</a:t>
            </a:r>
          </a:p>
          <a:p>
            <a:pPr marL="1688465" lvl="2" indent="-562610" algn="just">
              <a:lnSpc>
                <a:spcPts val="5474"/>
              </a:lnSpc>
              <a:buFont typeface="Arial"/>
              <a:buChar char="⚬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86 at CCM</a:t>
            </a:r>
          </a:p>
          <a:p>
            <a:pPr marL="1688465" lvl="2" indent="-562610" algn="just">
              <a:lnSpc>
                <a:spcPts val="5474"/>
              </a:lnSpc>
              <a:buFont typeface="Arial"/>
              <a:buChar char="⚬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Starbucks</a:t>
            </a:r>
          </a:p>
          <a:p>
            <a:pPr marL="843915" lvl="1" indent="-421640" algn="just">
              <a:lnSpc>
                <a:spcPts val="5474"/>
              </a:lnSpc>
              <a:buFont typeface="Arial"/>
              <a:buChar char="•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Office Hours</a:t>
            </a:r>
          </a:p>
          <a:p>
            <a:pPr marL="843915" lvl="1" indent="-421640" algn="just">
              <a:lnSpc>
                <a:spcPts val="5474"/>
              </a:lnSpc>
              <a:buFont typeface="Arial"/>
              <a:buChar char="•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Study Groups</a:t>
            </a:r>
          </a:p>
          <a:p>
            <a:pPr marL="843915" lvl="1" indent="-421640" algn="just">
              <a:lnSpc>
                <a:spcPts val="5474"/>
              </a:lnSpc>
              <a:buFont typeface="Arial"/>
              <a:buChar char="•"/>
            </a:pPr>
            <a:r>
              <a:rPr lang="en-US" sz="3900" dirty="0">
                <a:solidFill>
                  <a:srgbClr val="FFFFFF"/>
                </a:solidFill>
                <a:latin typeface="Helios"/>
              </a:rPr>
              <a:t>SI Sessions</a:t>
            </a:r>
          </a:p>
        </p:txBody>
      </p:sp>
      <p:pic>
        <p:nvPicPr>
          <p:cNvPr id="11" name="Picture 10" descr="Our Shops | The 86">
            <a:extLst>
              <a:ext uri="{FF2B5EF4-FFF2-40B4-BE49-F238E27FC236}">
                <a16:creationId xmlns:a16="http://schemas.microsoft.com/office/drawing/2014/main" id="{3AB7AF2E-AF0C-B059-1C9D-F5BAFB25D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90650" y="5952067"/>
            <a:ext cx="5103282" cy="4997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330564" y="-1710268"/>
            <a:ext cx="11997316" cy="1199726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F0A2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328278" y="4288366"/>
            <a:ext cx="11997316" cy="1199726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E8223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249422" y="6519048"/>
            <a:ext cx="2932656" cy="2932656"/>
            <a:chOff x="0" y="0"/>
            <a:chExt cx="3910208" cy="39102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10208" cy="3910208"/>
            </a:xfrm>
            <a:custGeom>
              <a:avLst/>
              <a:gdLst/>
              <a:ahLst/>
              <a:cxnLst/>
              <a:rect l="l" t="t" r="r" b="b"/>
              <a:pathLst>
                <a:path w="3910208" h="3910208">
                  <a:moveTo>
                    <a:pt x="0" y="0"/>
                  </a:moveTo>
                  <a:lnTo>
                    <a:pt x="3910208" y="0"/>
                  </a:lnTo>
                  <a:lnTo>
                    <a:pt x="3910208" y="3910208"/>
                  </a:lnTo>
                  <a:lnTo>
                    <a:pt x="0" y="3910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14029436" y="6926986"/>
            <a:ext cx="2737097" cy="1236366"/>
          </a:xfrm>
          <a:custGeom>
            <a:avLst/>
            <a:gdLst/>
            <a:ahLst/>
            <a:cxnLst/>
            <a:rect l="l" t="t" r="r" b="b"/>
            <a:pathLst>
              <a:path w="2737097" h="1236366">
                <a:moveTo>
                  <a:pt x="2737097" y="0"/>
                </a:moveTo>
                <a:lnTo>
                  <a:pt x="0" y="0"/>
                </a:lnTo>
                <a:lnTo>
                  <a:pt x="0" y="1236366"/>
                </a:lnTo>
                <a:lnTo>
                  <a:pt x="2737097" y="1236366"/>
                </a:lnTo>
                <a:lnTo>
                  <a:pt x="27370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463450" y="768037"/>
            <a:ext cx="14690833" cy="9793889"/>
          </a:xfrm>
          <a:custGeom>
            <a:avLst/>
            <a:gdLst/>
            <a:ahLst/>
            <a:cxnLst/>
            <a:rect l="l" t="t" r="r" b="b"/>
            <a:pathLst>
              <a:path w="14690833" h="9793889">
                <a:moveTo>
                  <a:pt x="0" y="0"/>
                </a:moveTo>
                <a:lnTo>
                  <a:pt x="14690833" y="0"/>
                </a:lnTo>
                <a:lnTo>
                  <a:pt x="14690833" y="9793889"/>
                </a:lnTo>
                <a:lnTo>
                  <a:pt x="0" y="97938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59069" y="634687"/>
            <a:ext cx="6408565" cy="116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79"/>
              </a:lnSpc>
            </a:pPr>
            <a:r>
              <a:rPr lang="en-US" sz="6842">
                <a:solidFill>
                  <a:srgbClr val="2A2E3A"/>
                </a:solidFill>
                <a:latin typeface="TT Hoves Bold"/>
              </a:rPr>
              <a:t>Bearcats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59069" y="1475318"/>
            <a:ext cx="5271050" cy="116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79"/>
              </a:lnSpc>
            </a:pPr>
            <a:r>
              <a:rPr lang="en-US" sz="6842">
                <a:solidFill>
                  <a:srgbClr val="CF0A24"/>
                </a:solidFill>
                <a:latin typeface="TT Hoves Bold"/>
              </a:rPr>
              <a:t>Welcome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59069" y="2705874"/>
            <a:ext cx="7800231" cy="2813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Helios Bold"/>
              </a:rPr>
              <a:t>Events will be shared on  </a:t>
            </a:r>
            <a:r>
              <a:rPr lang="en-US" sz="4000" dirty="0">
                <a:solidFill>
                  <a:srgbClr val="000000"/>
                </a:solidFill>
                <a:latin typeface="Helios Bold"/>
                <a:hlinkClick r:id="rId7" tooltip="https://getinvolved.uc.edu/"/>
              </a:rPr>
              <a:t>GetInvolvedUC</a:t>
            </a:r>
            <a:r>
              <a:rPr lang="en-US" sz="4000" dirty="0">
                <a:solidFill>
                  <a:srgbClr val="000000"/>
                </a:solidFill>
                <a:latin typeface="Helios Bold"/>
              </a:rPr>
              <a:t> as well as on the Corq app. The schedule will be posted in July 2024. 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63103" y="8269693"/>
            <a:ext cx="4011108" cy="69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Helios Bold"/>
              </a:rPr>
              <a:t>GetInvolvedUC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368961" y="3160621"/>
            <a:ext cx="4611836" cy="461181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29" r="-2502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54294" y="2671609"/>
            <a:ext cx="7929650" cy="7036543"/>
            <a:chOff x="0" y="0"/>
            <a:chExt cx="2245999" cy="19930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45999" cy="1993035"/>
            </a:xfrm>
            <a:custGeom>
              <a:avLst/>
              <a:gdLst/>
              <a:ahLst/>
              <a:cxnLst/>
              <a:rect l="l" t="t" r="r" b="b"/>
              <a:pathLst>
                <a:path w="2245999" h="1993035">
                  <a:moveTo>
                    <a:pt x="25384" y="0"/>
                  </a:moveTo>
                  <a:lnTo>
                    <a:pt x="2220614" y="0"/>
                  </a:lnTo>
                  <a:cubicBezTo>
                    <a:pt x="2234634" y="0"/>
                    <a:pt x="2245999" y="11365"/>
                    <a:pt x="2245999" y="25384"/>
                  </a:cubicBezTo>
                  <a:lnTo>
                    <a:pt x="2245999" y="1967650"/>
                  </a:lnTo>
                  <a:cubicBezTo>
                    <a:pt x="2245999" y="1981670"/>
                    <a:pt x="2234634" y="1993035"/>
                    <a:pt x="2220614" y="1993035"/>
                  </a:cubicBezTo>
                  <a:lnTo>
                    <a:pt x="25384" y="1993035"/>
                  </a:lnTo>
                  <a:cubicBezTo>
                    <a:pt x="11365" y="1993035"/>
                    <a:pt x="0" y="1981670"/>
                    <a:pt x="0" y="1967650"/>
                  </a:cubicBezTo>
                  <a:lnTo>
                    <a:pt x="0" y="25384"/>
                  </a:lnTo>
                  <a:cubicBezTo>
                    <a:pt x="0" y="11365"/>
                    <a:pt x="11365" y="0"/>
                    <a:pt x="25384" y="0"/>
                  </a:cubicBez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36591" y="545463"/>
            <a:ext cx="8014819" cy="140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84"/>
              </a:lnSpc>
            </a:pPr>
            <a:r>
              <a:rPr lang="en-US" sz="8274">
                <a:solidFill>
                  <a:srgbClr val="2A2E3A"/>
                </a:solidFill>
                <a:latin typeface="TT Hoves Bold"/>
              </a:rPr>
              <a:t>Social Life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467511" y="5466530"/>
            <a:ext cx="4820489" cy="482047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3841" r="-4384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722486" y="1326204"/>
            <a:ext cx="4565514" cy="4565496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8739" r="-28739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 flipV="1">
            <a:off x="13151409" y="-23161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55793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579390" y="0"/>
                </a:lnTo>
                <a:lnTo>
                  <a:pt x="557939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0" y="0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4114800"/>
                </a:moveTo>
                <a:lnTo>
                  <a:pt x="5579390" y="4114800"/>
                </a:lnTo>
                <a:lnTo>
                  <a:pt x="55793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48692" y="3065371"/>
            <a:ext cx="6740853" cy="75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2"/>
              </a:lnSpc>
            </a:pPr>
            <a:r>
              <a:rPr lang="en-US" sz="4337">
                <a:solidFill>
                  <a:srgbClr val="FFFFFF"/>
                </a:solidFill>
                <a:latin typeface="Helios Bold"/>
              </a:rPr>
              <a:t>University Events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48692" y="3796294"/>
            <a:ext cx="6740853" cy="303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Concerts</a:t>
            </a:r>
          </a:p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Athletic events</a:t>
            </a:r>
          </a:p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CCM performances</a:t>
            </a:r>
          </a:p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UC Dance Marathon</a:t>
            </a:r>
          </a:p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Sigma Sigma Carnival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48692" y="7120159"/>
            <a:ext cx="6740853" cy="152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2"/>
              </a:lnSpc>
            </a:pPr>
            <a:r>
              <a:rPr lang="en-US" sz="4337">
                <a:solidFill>
                  <a:srgbClr val="FFFFFF"/>
                </a:solidFill>
                <a:latin typeface="Helios Bold"/>
              </a:rPr>
              <a:t>Make friends living on campus!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UofC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00122"/>
      </a:accent1>
      <a:accent2>
        <a:srgbClr val="890519"/>
      </a:accent2>
      <a:accent3>
        <a:srgbClr val="A7A5AA"/>
      </a:accent3>
      <a:accent4>
        <a:srgbClr val="333333"/>
      </a:accent4>
      <a:accent5>
        <a:srgbClr val="EADBC1"/>
      </a:accent5>
      <a:accent6>
        <a:srgbClr val="D1B179"/>
      </a:accent6>
      <a:hlink>
        <a:srgbClr val="DF0021"/>
      </a:hlink>
      <a:folHlink>
        <a:srgbClr val="F3F3F3"/>
      </a:folHlink>
    </a:clrScheme>
    <a:fontScheme name="UofC">
      <a:majorFont>
        <a:latin typeface="Open Sans Light"/>
        <a:ea typeface=""/>
        <a:cs typeface=""/>
      </a:majorFont>
      <a:minorFont>
        <a:latin typeface="Gentium Book Bas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2nT-006_FA" id="{4AF3A3D0-58C5-2E47-8170-E5F424E08F68}" vid="{92A3E556-2486-C647-8D9D-0829BA6662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078D028975B241B5A75D54A795A850" ma:contentTypeVersion="18" ma:contentTypeDescription="Create a new document." ma:contentTypeScope="" ma:versionID="4749a1b04f800ded2d149d96a62a01e2">
  <xsd:schema xmlns:xsd="http://www.w3.org/2001/XMLSchema" xmlns:xs="http://www.w3.org/2001/XMLSchema" xmlns:p="http://schemas.microsoft.com/office/2006/metadata/properties" xmlns:ns2="7134199d-b95e-44c9-a570-67bd700bbe96" xmlns:ns3="b69cce3a-846d-4110-98b6-30fc85e9e907" xmlns:ns4="8be56858-bf0c-43d6-954d-be7222281d29" targetNamespace="http://schemas.microsoft.com/office/2006/metadata/properties" ma:root="true" ma:fieldsID="40778b86d3f9cb572cf759d08167d22c" ns2:_="" ns3:_="" ns4:_="">
    <xsd:import namespace="7134199d-b95e-44c9-a570-67bd700bbe96"/>
    <xsd:import namespace="b69cce3a-846d-4110-98b6-30fc85e9e907"/>
    <xsd:import namespace="8be56858-bf0c-43d6-954d-be7222281d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34199d-b95e-44c9-a570-67bd700bbe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e7ed257-b896-4b55-84f7-2c4d79b9c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cce3a-846d-4110-98b6-30fc85e9e9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56858-bf0c-43d6-954d-be7222281d2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fe57aa0f-24c6-4e76-ab87-3ccb0d5e2a9b}" ma:internalName="TaxCatchAll" ma:showField="CatchAllData" ma:web="b69cce3a-846d-4110-98b6-30fc85e9e9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F5BF99-0FD3-4543-93C1-D3856FAF50CB}"/>
</file>

<file path=customXml/itemProps2.xml><?xml version="1.0" encoding="utf-8"?>
<ds:datastoreItem xmlns:ds="http://schemas.openxmlformats.org/officeDocument/2006/customXml" ds:itemID="{73E02D2B-7F22-422E-9678-86DE86999E61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Commuter Presentation</dc:title>
  <cp:revision>62</cp:revision>
  <dcterms:created xsi:type="dcterms:W3CDTF">2006-08-16T00:00:00Z</dcterms:created>
  <dcterms:modified xsi:type="dcterms:W3CDTF">2024-05-20T17:36:10Z</dcterms:modified>
  <dc:identifier>DAFlDgDWqJc</dc:identifier>
</cp:coreProperties>
</file>