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1"/>
    <p:sldMasterId id="2147483648" r:id="rId2"/>
  </p:sldMasterIdLst>
  <p:notesMasterIdLst>
    <p:notesMasterId r:id="rId21"/>
  </p:notesMasterIdLst>
  <p:sldIdLst>
    <p:sldId id="259" r:id="rId3"/>
    <p:sldId id="277" r:id="rId4"/>
    <p:sldId id="282" r:id="rId5"/>
    <p:sldId id="280" r:id="rId6"/>
    <p:sldId id="281" r:id="rId7"/>
    <p:sldId id="283" r:id="rId8"/>
    <p:sldId id="264" r:id="rId9"/>
    <p:sldId id="279" r:id="rId10"/>
    <p:sldId id="291" r:id="rId11"/>
    <p:sldId id="293" r:id="rId12"/>
    <p:sldId id="288" r:id="rId13"/>
    <p:sldId id="292" r:id="rId14"/>
    <p:sldId id="268" r:id="rId15"/>
    <p:sldId id="284" r:id="rId16"/>
    <p:sldId id="267" r:id="rId17"/>
    <p:sldId id="296" r:id="rId18"/>
    <p:sldId id="295" r:id="rId19"/>
    <p:sldId id="294" r:id="rId20"/>
  </p:sldIdLst>
  <p:sldSz cx="12192000" cy="6858000"/>
  <p:notesSz cx="6858000" cy="9144000"/>
  <p:embeddedFontLst>
    <p:embeddedFont>
      <p:font typeface="Eds Market Main Script" panose="02000500000000020003" charset="0"/>
      <p:regular r:id="rId22"/>
    </p:embeddedFont>
    <p:embeddedFont>
      <p:font typeface="Gentium Book Basic" panose="020B0604020202020204" charset="0"/>
      <p:regular r:id="rId23"/>
      <p:bold r:id="rId24"/>
      <p:italic r:id="rId25"/>
      <p:boldItalic r:id="rId26"/>
    </p:embeddedFont>
    <p:embeddedFont>
      <p:font typeface="GT Eesti Text" panose="020B0604020202020204" charset="0"/>
      <p:regular r:id="rId27"/>
    </p:embeddedFont>
    <p:embeddedFont>
      <p:font typeface="Monotype Corsiva" panose="03010101010201010101" pitchFamily="66" charset="0"/>
      <p:italic r:id="rId28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Open Sans Extrabold" panose="020B0906030804020204" pitchFamily="34" charset="0"/>
      <p:bold r:id="rId29"/>
      <p:boldItalic r:id="rId30"/>
    </p:embeddedFont>
    <p:embeddedFont>
      <p:font typeface="Open Sans Light" panose="020B030603050402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897EC-853A-AB9A-9838-D7DA762FE96C}" v="18" dt="2024-05-20T17:35:02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>
        <p:scale>
          <a:sx n="55" d="100"/>
          <a:sy n="55" d="100"/>
        </p:scale>
        <p:origin x="1738" y="5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40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BC755-7DF4-4E8D-A1E0-FCFA8801AE7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DE0CC-9CF2-4808-B57D-BB2F3525F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7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34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7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defRPr sz="4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76800"/>
            <a:ext cx="10972800" cy="457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l">
              <a:defRPr sz="48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—ATTRIBUTION USES EM DASH</a:t>
            </a:r>
          </a:p>
          <a:p>
            <a:pPr lvl="0"/>
            <a:r>
              <a:rPr lang="en-US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94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52599"/>
            <a:ext cx="10972800" cy="2743201"/>
          </a:xfrm>
        </p:spPr>
        <p:txBody>
          <a:bodyPr wrap="square" anchor="b"/>
          <a:lstStyle>
            <a:lvl1pPr algn="ctr">
              <a:defRPr sz="1990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1400" y="3962400"/>
            <a:ext cx="5029198" cy="4572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400" y="4343400"/>
            <a:ext cx="5029200" cy="1981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5976" cy="9144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828800"/>
            <a:ext cx="4800599" cy="685800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4800600" cy="396240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200"/>
              </a:spcBef>
              <a:defRPr sz="1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200"/>
              </a:spcBef>
              <a:defRPr sz="1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5943600"/>
            <a:ext cx="50292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752600"/>
            <a:ext cx="4876800" cy="4114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43600"/>
            <a:ext cx="115824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0"/>
            <a:ext cx="12192000" cy="5334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1"/>
            <a:ext cx="5638800" cy="63246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0" y="15240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82000" y="40386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0" y="19812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0" y="44958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3200" y="15240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53200" y="40386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86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05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05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72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53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839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72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39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76400"/>
            <a:ext cx="10972800" cy="2133600"/>
          </a:xfrm>
        </p:spPr>
        <p:txBody>
          <a:bodyPr anchor="b"/>
          <a:lstStyle>
            <a:lvl1pPr algn="r">
              <a:spcBef>
                <a:spcPts val="0"/>
              </a:spcBef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4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8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3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0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B1954-9CE2-42A9-8BCC-1C6C14B0BDD2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C7AFC-63B8-4A06-B0A4-4D8ECCD22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7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  <p:sldLayoutId id="2147483680" r:id="rId4"/>
    <p:sldLayoutId id="2147483653" r:id="rId5"/>
    <p:sldLayoutId id="2147483681" r:id="rId6"/>
    <p:sldLayoutId id="214748368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8600" y="10160"/>
            <a:ext cx="3740727" cy="5232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90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0"/>
            <a:ext cx="4572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2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270885" y="0"/>
            <a:ext cx="239611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200" b="1" i="0" spc="-4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global@uc.edu" TargetMode="External"/><Relationship Id="rId2" Type="http://schemas.openxmlformats.org/officeDocument/2006/relationships/hyperlink" Target="https://studyabroad.uc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20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group of women holding food&#10;&#10;Description automatically generated with low confidence">
            <a:extLst>
              <a:ext uri="{FF2B5EF4-FFF2-40B4-BE49-F238E27FC236}">
                <a16:creationId xmlns:a16="http://schemas.microsoft.com/office/drawing/2014/main" id="{72BD907F-4D26-C2EC-0AEE-CE590F1EFF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804863"/>
            <a:ext cx="3164617" cy="2295795"/>
          </a:xfrm>
          <a:prstGeom prst="rect">
            <a:avLst/>
          </a:prstGeom>
        </p:spPr>
      </p:pic>
      <p:pic>
        <p:nvPicPr>
          <p:cNvPr id="11" name="Picture 10" descr="A group of children playing in a yard&#10;&#10;Description automatically generated with low confidence">
            <a:extLst>
              <a:ext uri="{FF2B5EF4-FFF2-40B4-BE49-F238E27FC236}">
                <a16:creationId xmlns:a16="http://schemas.microsoft.com/office/drawing/2014/main" id="{29A77DB0-CB12-9E14-5B0D-2E4FDD7EC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03" y="1801233"/>
            <a:ext cx="3198081" cy="22957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63823E-04EA-58A2-4ADC-73CDA4460745}"/>
              </a:ext>
            </a:extLst>
          </p:cNvPr>
          <p:cNvSpPr txBox="1"/>
          <p:nvPr/>
        </p:nvSpPr>
        <p:spPr>
          <a:xfrm>
            <a:off x="771276" y="1339686"/>
            <a:ext cx="385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 4131 - Social Work Service Abroad </a:t>
            </a:r>
            <a:endParaRPr lang="en-GB" dirty="0"/>
          </a:p>
        </p:txBody>
      </p:sp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49EB68-7AE8-03F9-8490-6FD372766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4196502"/>
            <a:ext cx="3164619" cy="2373464"/>
          </a:xfrm>
          <a:prstGeom prst="rect">
            <a:avLst/>
          </a:prstGeom>
        </p:spPr>
      </p:pic>
      <p:pic>
        <p:nvPicPr>
          <p:cNvPr id="16" name="Picture 1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10EA0E8-DD9C-09FC-02E2-9E9D37EC1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03" y="4196501"/>
            <a:ext cx="3164618" cy="2373463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CCDE614-85AB-F9CE-5E9B-FC15C814C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95" y="4198339"/>
            <a:ext cx="3164618" cy="2373463"/>
          </a:xfrm>
          <a:prstGeom prst="rect">
            <a:avLst/>
          </a:prstGeom>
        </p:spPr>
      </p:pic>
      <p:pic>
        <p:nvPicPr>
          <p:cNvPr id="20" name="Picture 19" descr="A flag flying on a pole&#10;&#10;Description automatically generated with low confidence">
            <a:extLst>
              <a:ext uri="{FF2B5EF4-FFF2-40B4-BE49-F238E27FC236}">
                <a16:creationId xmlns:a16="http://schemas.microsoft.com/office/drawing/2014/main" id="{2EB07478-2683-255F-9A31-43BAD829AA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93" y="1804862"/>
            <a:ext cx="3061060" cy="22957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DE237A-3C40-4E02-D8C7-44312FC00599}"/>
              </a:ext>
            </a:extLst>
          </p:cNvPr>
          <p:cNvSpPr txBox="1"/>
          <p:nvPr/>
        </p:nvSpPr>
        <p:spPr>
          <a:xfrm>
            <a:off x="771276" y="6509450"/>
            <a:ext cx="683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GEOG 1073 – Legacy and Landscape of the Yucatan Peninsula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361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72A35B-3B73-E90C-5DDD-0D3D576E5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645920"/>
            <a:ext cx="3025630" cy="1940414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5847B2-FB6E-B310-5065-9BE151F3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274" y="1645919"/>
            <a:ext cx="2587218" cy="1940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54A754-D5FE-E48F-136D-B15912819C5C}"/>
              </a:ext>
            </a:extLst>
          </p:cNvPr>
          <p:cNvSpPr txBox="1"/>
          <p:nvPr/>
        </p:nvSpPr>
        <p:spPr>
          <a:xfrm>
            <a:off x="685800" y="3655661"/>
            <a:ext cx="645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GEOG 5150 International Field Trips to Munster, Ireland </a:t>
            </a:r>
            <a:endParaRPr lang="en-GB" dirty="0"/>
          </a:p>
        </p:txBody>
      </p:sp>
      <p:pic>
        <p:nvPicPr>
          <p:cNvPr id="12" name="Picture 11" descr="A person sitting on a bus&#10;&#10;Description automatically generated with low confidence">
            <a:extLst>
              <a:ext uri="{FF2B5EF4-FFF2-40B4-BE49-F238E27FC236}">
                <a16:creationId xmlns:a16="http://schemas.microsoft.com/office/drawing/2014/main" id="{EC0C2630-C4C9-B98F-1E06-1F4843DDA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37650" y="1791876"/>
            <a:ext cx="2379837" cy="178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F28434-5CF1-A8CA-14FF-281DECD94B90}"/>
              </a:ext>
            </a:extLst>
          </p:cNvPr>
          <p:cNvSpPr txBox="1"/>
          <p:nvPr/>
        </p:nvSpPr>
        <p:spPr>
          <a:xfrm>
            <a:off x="685800" y="6383668"/>
            <a:ext cx="6156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CHEM 5021 – Science Without Borders, Bordeaux, France</a:t>
            </a:r>
            <a:endParaRPr lang="en-GB" dirty="0"/>
          </a:p>
        </p:txBody>
      </p:sp>
      <p:pic>
        <p:nvPicPr>
          <p:cNvPr id="15" name="Picture 14" descr="A person and person standing in front of a clock tower&#10;&#10;Description automatically generated with medium confidence">
            <a:extLst>
              <a:ext uri="{FF2B5EF4-FFF2-40B4-BE49-F238E27FC236}">
                <a16:creationId xmlns:a16="http://schemas.microsoft.com/office/drawing/2014/main" id="{1C5E26A6-5E4C-D81B-729E-D5BF56BCE8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9810" y="4373980"/>
            <a:ext cx="2267410" cy="1700558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EBA56EE-0F13-FC7C-E175-5B355F29F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4" y="4094324"/>
            <a:ext cx="3014339" cy="2260755"/>
          </a:xfrm>
          <a:prstGeom prst="rect">
            <a:avLst/>
          </a:prstGeom>
        </p:spPr>
      </p:pic>
      <p:pic>
        <p:nvPicPr>
          <p:cNvPr id="19" name="Picture 18" descr="A group of women posing in a frame&#10;&#10;Description automatically generated with medium confidence">
            <a:extLst>
              <a:ext uri="{FF2B5EF4-FFF2-40B4-BE49-F238E27FC236}">
                <a16:creationId xmlns:a16="http://schemas.microsoft.com/office/drawing/2014/main" id="{63A12031-5F82-5175-1DAA-AB9458281D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97" y="4173685"/>
            <a:ext cx="3139544" cy="23546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76B07E-7BE4-CADE-07A7-0447C346DA70}"/>
              </a:ext>
            </a:extLst>
          </p:cNvPr>
          <p:cNvSpPr txBox="1"/>
          <p:nvPr/>
        </p:nvSpPr>
        <p:spPr>
          <a:xfrm>
            <a:off x="6714067" y="6499328"/>
            <a:ext cx="547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INTB 3093 – Empowering Small Business Owners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7A1F7-94DB-32E7-2892-A98C14A8890B}"/>
              </a:ext>
            </a:extLst>
          </p:cNvPr>
          <p:cNvSpPr txBox="1"/>
          <p:nvPr/>
        </p:nvSpPr>
        <p:spPr>
          <a:xfrm>
            <a:off x="6714067" y="3841183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SPAN 3062 – Study Tour to Mexico – Queretaro, Mexico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99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E10CD9-77AA-0D56-E632-E86A3879D9EE}"/>
              </a:ext>
            </a:extLst>
          </p:cNvPr>
          <p:cNvSpPr txBox="1"/>
          <p:nvPr/>
        </p:nvSpPr>
        <p:spPr>
          <a:xfrm>
            <a:off x="839788" y="457200"/>
            <a:ext cx="9857553" cy="76944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Gentium Book Basic" panose="020B0604020202020204" charset="0"/>
              </a:rPr>
              <a:t>STUDENT EXPERIENCE </a:t>
            </a:r>
          </a:p>
        </p:txBody>
      </p:sp>
      <p:pic>
        <p:nvPicPr>
          <p:cNvPr id="7" name="Picture 6" descr="A person standing in front of a large circular building with Colosseum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CB75564-5828-4484-B826-6812A8059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49" y="1494366"/>
            <a:ext cx="1544251" cy="1954731"/>
          </a:xfrm>
          <a:prstGeom prst="rect">
            <a:avLst/>
          </a:prstGeom>
        </p:spPr>
      </p:pic>
      <p:pic>
        <p:nvPicPr>
          <p:cNvPr id="9" name="Picture 8" descr="A person sitting on a cliff overlooking a body of water&#10;&#10;Description automatically generated">
            <a:extLst>
              <a:ext uri="{FF2B5EF4-FFF2-40B4-BE49-F238E27FC236}">
                <a16:creationId xmlns:a16="http://schemas.microsoft.com/office/drawing/2014/main" id="{25A285F5-6819-C120-C75F-58B1D6468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490133"/>
            <a:ext cx="2650087" cy="1938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1323EC-8099-5DBF-3804-927DBA42E247}"/>
              </a:ext>
            </a:extLst>
          </p:cNvPr>
          <p:cNvSpPr txBox="1"/>
          <p:nvPr/>
        </p:nvSpPr>
        <p:spPr>
          <a:xfrm>
            <a:off x="839788" y="3449097"/>
            <a:ext cx="434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Semester in Italy Sponsored by USAC </a:t>
            </a:r>
            <a:endParaRPr lang="en-GB" dirty="0"/>
          </a:p>
        </p:txBody>
      </p:sp>
      <p:pic>
        <p:nvPicPr>
          <p:cNvPr id="12" name="Picture 11" descr="A person sitting on a ledge in front of a tall tower&#10;&#10;Description automatically generated with low confidence">
            <a:extLst>
              <a:ext uri="{FF2B5EF4-FFF2-40B4-BE49-F238E27FC236}">
                <a16:creationId xmlns:a16="http://schemas.microsoft.com/office/drawing/2014/main" id="{5414D57C-17E4-5C03-905A-050346936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041" y="2059894"/>
            <a:ext cx="3650949" cy="2738211"/>
          </a:xfrm>
          <a:prstGeom prst="rect">
            <a:avLst/>
          </a:prstGeom>
        </p:spPr>
      </p:pic>
      <p:pic>
        <p:nvPicPr>
          <p:cNvPr id="14" name="Picture 13" descr="A group of people sitting on stairs in front of a building&#10;&#10;Description automatically generated">
            <a:extLst>
              <a:ext uri="{FF2B5EF4-FFF2-40B4-BE49-F238E27FC236}">
                <a16:creationId xmlns:a16="http://schemas.microsoft.com/office/drawing/2014/main" id="{AE2B60C3-3221-F2C4-82BD-F2EE7E1F4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90" y="1603525"/>
            <a:ext cx="2738213" cy="3650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D68DCD-7635-9255-CC38-A900513A77FD}"/>
              </a:ext>
            </a:extLst>
          </p:cNvPr>
          <p:cNvSpPr txBox="1"/>
          <p:nvPr/>
        </p:nvSpPr>
        <p:spPr>
          <a:xfrm>
            <a:off x="5818909" y="5262026"/>
            <a:ext cx="69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MEDS 3015 In the Footsteps of Louis Pasteur: Science &amp; Art in Paris </a:t>
            </a:r>
            <a:endParaRPr lang="en-GB" dirty="0"/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6C4548-F8DC-C56E-559E-9FF8FA70B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0117" y="4242547"/>
            <a:ext cx="2396836" cy="1797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DD1F02-6B35-C109-2186-9FCB522E8F5A}"/>
              </a:ext>
            </a:extLst>
          </p:cNvPr>
          <p:cNvSpPr txBox="1"/>
          <p:nvPr/>
        </p:nvSpPr>
        <p:spPr>
          <a:xfrm>
            <a:off x="347950" y="6464294"/>
            <a:ext cx="509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EDST Directed Study Abroad in Botswana, Africa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36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964" y="60527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EA0122"/>
                </a:solidFill>
                <a:latin typeface="Eds Market Main Script" panose="02000500000000020003" pitchFamily="50" charset="0"/>
              </a:rPr>
              <a:t> Follow us on social media!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53965" y="2448069"/>
            <a:ext cx="7848653" cy="3407478"/>
            <a:chOff x="1073675" y="1690688"/>
            <a:chExt cx="6001380" cy="2605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1690688"/>
              <a:ext cx="609524" cy="60952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2710746"/>
              <a:ext cx="609524" cy="609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675" y="3788240"/>
              <a:ext cx="609524" cy="507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84218" y="1766749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/</a:t>
              </a:r>
              <a:r>
                <a:rPr lang="en-US" sz="3600" dirty="0" err="1">
                  <a:latin typeface="GT Eesti Text" panose="00000500000000000000" pitchFamily="50" charset="0"/>
                </a:rPr>
                <a:t>ucinternational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4217" y="2771042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@</a:t>
              </a:r>
              <a:r>
                <a:rPr lang="en-US" sz="3600" dirty="0" err="1">
                  <a:latin typeface="GT Eesti Text" panose="00000500000000000000" pitchFamily="50" charset="0"/>
                </a:rPr>
                <a:t>ucinternational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84217" y="3775335"/>
              <a:ext cx="5190837" cy="4942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dirty="0">
                  <a:latin typeface="GT Eesti Text" panose="00000500000000000000" pitchFamily="50" charset="0"/>
                </a:rPr>
                <a:t>@</a:t>
              </a:r>
              <a:r>
                <a:rPr lang="en-US" sz="3600" dirty="0" err="1">
                  <a:latin typeface="GT Eesti Text" panose="00000500000000000000" pitchFamily="50" charset="0"/>
                </a:rPr>
                <a:t>UC_Global</a:t>
              </a:r>
              <a:endParaRPr lang="en-US" sz="3600" dirty="0">
                <a:latin typeface="GT Eesti Tex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4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629" y="715769"/>
            <a:ext cx="10515600" cy="5247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endParaRPr lang="en-US" dirty="0"/>
          </a:p>
          <a:p>
            <a:pPr fontAlgn="base">
              <a:lnSpc>
                <a:spcPct val="100000"/>
              </a:lnSpc>
            </a:pPr>
            <a:r>
              <a:rPr lang="en-US" sz="4000" b="1" dirty="0">
                <a:latin typeface="Gentium Book Basic"/>
              </a:rPr>
              <a:t>Advising/Info Session Schedule</a:t>
            </a:r>
          </a:p>
          <a:p>
            <a:pPr lvl="1" fontAlgn="base">
              <a:lnSpc>
                <a:spcPct val="100000"/>
              </a:lnSpc>
            </a:pPr>
            <a:r>
              <a:rPr lang="en-US" sz="3600" dirty="0">
                <a:latin typeface="Gentium Book Basic" panose="02000503060000020004" pitchFamily="2" charset="0"/>
                <a:hlinkClick r:id="rId2"/>
              </a:rPr>
              <a:t>studyabroad.uc.edu </a:t>
            </a:r>
            <a:endParaRPr lang="en-US" sz="3600" dirty="0">
              <a:latin typeface="Gentium Book Basic" panose="02000503060000020004" pitchFamily="2" charset="0"/>
            </a:endParaRPr>
          </a:p>
          <a:p>
            <a:pPr fontAlgn="base">
              <a:lnSpc>
                <a:spcPct val="100000"/>
              </a:lnSpc>
            </a:pPr>
            <a:r>
              <a:rPr lang="en-US" sz="4000" b="1" dirty="0">
                <a:latin typeface="Gentium Book Basic"/>
              </a:rPr>
              <a:t>Reach out to us</a:t>
            </a:r>
          </a:p>
          <a:p>
            <a:pPr lvl="1" fontAlgn="base">
              <a:lnSpc>
                <a:spcPct val="100000"/>
              </a:lnSpc>
            </a:pPr>
            <a:r>
              <a:rPr lang="en-US" sz="3600" dirty="0">
                <a:latin typeface="Gentium Book Basic" panose="02000503060000020004" pitchFamily="2" charset="0"/>
                <a:hlinkClick r:id="rId3"/>
              </a:rPr>
              <a:t>global@uc.edu</a:t>
            </a:r>
            <a:r>
              <a:rPr lang="en-US" sz="3600" dirty="0">
                <a:latin typeface="Gentium Book Basic" panose="02000503060000020004" pitchFamily="2" charset="0"/>
              </a:rPr>
              <a:t> </a:t>
            </a:r>
            <a:endParaRPr lang="en-US" sz="3200" dirty="0">
              <a:latin typeface="Gentium Book Basic" panose="02000503060000020004" pitchFamily="2" charset="0"/>
            </a:endParaRPr>
          </a:p>
          <a:p>
            <a:pPr marL="0" indent="0" algn="ctr" fontAlgn="base">
              <a:buNone/>
            </a:pPr>
            <a:endParaRPr lang="en-US" dirty="0">
              <a:latin typeface="Gentium Book Basic" panose="02000503060000020004" pitchFamily="2" charset="0"/>
            </a:endParaRPr>
          </a:p>
          <a:p>
            <a:pPr marL="0" indent="0" fontAlgn="base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4348" y="1570014"/>
            <a:ext cx="4458206" cy="33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4B30-2CF0-44C3-8091-1B22338E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Final Picture! 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663"/>
          <a:stretch/>
        </p:blipFill>
        <p:spPr bwMode="auto">
          <a:xfrm>
            <a:off x="0" y="0"/>
            <a:ext cx="12192000" cy="762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7624" y="675025"/>
            <a:ext cx="91130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EA0122"/>
                </a:solidFill>
                <a:latin typeface="GT Eesti Text" panose="00000500000000000000" pitchFamily="50" charset="0"/>
              </a:rPr>
              <a:t>studyabroad.uc.edu</a:t>
            </a:r>
          </a:p>
          <a:p>
            <a:pPr algn="ctr"/>
            <a:endParaRPr lang="en-US" sz="6000" dirty="0">
              <a:solidFill>
                <a:srgbClr val="EA0122"/>
              </a:solidFill>
              <a:latin typeface="GT Eesti Text" panose="00000500000000000000" pitchFamily="50" charset="0"/>
            </a:endParaRPr>
          </a:p>
          <a:p>
            <a:pPr algn="ctr"/>
            <a:r>
              <a:rPr lang="en-US" sz="4000" dirty="0">
                <a:solidFill>
                  <a:srgbClr val="EA0122"/>
                </a:solidFill>
                <a:latin typeface="GT Eesti Text" panose="00000500000000000000" pitchFamily="50" charset="0"/>
              </a:rPr>
              <a:t>Questions? Check out our table in the TUC Atrium! </a:t>
            </a:r>
          </a:p>
        </p:txBody>
      </p:sp>
    </p:spTree>
    <p:extLst>
      <p:ext uri="{BB962C8B-B14F-4D97-AF65-F5344CB8AC3E}">
        <p14:creationId xmlns:p14="http://schemas.microsoft.com/office/powerpoint/2010/main" val="18743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600" b="1" i="0" kern="1200" cap="all" baseline="0" dirty="0">
                <a:latin typeface="Open Sans Light"/>
                <a:ea typeface="Open Sans Light"/>
                <a:cs typeface="Open Sans Light"/>
              </a:rPr>
              <a:t>Concurrent Session Block 1</a:t>
            </a:r>
            <a:endParaRPr lang="en-US" sz="3600" b="1" i="0" kern="1200" cap="all" baseline="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5949286A-E33E-07C5-E01D-EC5472F2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057400"/>
            <a:ext cx="4343400" cy="434340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6553200" y="2057400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400"/>
              <a:t>Please scan the QR code using your phone's camera to be entered into the Closing Ceremony raffle. </a:t>
            </a:r>
          </a:p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400"/>
              <a:t>*must be present at Closing Ceremony to win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369B278-4E88-82F3-BF3D-23F3EFB5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600" y="10160"/>
            <a:ext cx="3740727" cy="5232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optional title of presentation / section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FC3F309-3BEE-6B9F-4920-A59F7DA75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0"/>
            <a:ext cx="457200" cy="5334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B8EE153-BF0C-9B4F-8512-164F9C8D6C2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A03A2DA-E96D-B825-99B5-E554043EF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5700" y="0"/>
            <a:ext cx="3657600" cy="53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600" b="1" i="0" kern="1200" cap="all" baseline="0" dirty="0">
                <a:latin typeface="Open Sans Light"/>
                <a:ea typeface="Open Sans Light"/>
                <a:cs typeface="Open Sans Light"/>
              </a:rPr>
              <a:t>Concurrent Session Block 2</a:t>
            </a:r>
            <a:endParaRPr lang="en-US" sz="3600" b="1" i="0" kern="1200" cap="all" baseline="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2" name="Picture 1" descr="A qr code with black squares&#10;&#10;Description automatically generated">
            <a:extLst>
              <a:ext uri="{FF2B5EF4-FFF2-40B4-BE49-F238E27FC236}">
                <a16:creationId xmlns:a16="http://schemas.microsoft.com/office/drawing/2014/main" id="{6DF21AA4-B9FF-08B5-2A15-A465A859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057400"/>
            <a:ext cx="4343400" cy="434340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6553200" y="2057400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400"/>
              <a:t>Please scan the QR code using your phone's camera to be entered into the Closing Ceremony raffle. </a:t>
            </a:r>
          </a:p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marL="228600" lvl="1" indent="-228600">
              <a:spcBef>
                <a:spcPts val="1800"/>
              </a:spcBef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400"/>
              <a:t>*must be present at Closing Ceremony to win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9D890EF-31CC-1C7C-4893-8427C99EC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8600" y="10160"/>
            <a:ext cx="3740727" cy="5232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optional title of presentation / section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16D74A-19F7-10F1-DA45-B595C90E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0"/>
            <a:ext cx="457200" cy="533400"/>
          </a:xfrm>
        </p:spPr>
        <p:txBody>
          <a:bodyPr/>
          <a:lstStyle/>
          <a:p>
            <a:pPr>
              <a:spcAft>
                <a:spcPts val="600"/>
              </a:spcAft>
            </a:pPr>
            <a:fld id="{4B8EE153-BF0C-9B4F-8512-164F9C8D6C2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4D3059D-1C9F-2CA4-801E-A6F496E504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5700" y="0"/>
            <a:ext cx="3657600" cy="53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E4390783-8795-B15A-8D4D-77593C9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218679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135" y="27265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EA0122"/>
                </a:solidFill>
                <a:latin typeface="Eds Market Main Script" panose="02000500000000020003" charset="0"/>
                <a:cs typeface="Arial" panose="020B0604020202020204" pitchFamily="34" charset="0"/>
              </a:rPr>
              <a:t>Program Types</a:t>
            </a:r>
            <a:br>
              <a:rPr lang="en-US" dirty="0">
                <a:latin typeface="Eds Market Main Script" panose="02000500000000020003" charset="0"/>
              </a:rPr>
            </a:br>
            <a:endParaRPr lang="en-US" dirty="0">
              <a:latin typeface="Eds Market Main Script" panose="020005000000000200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4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97" y="678681"/>
            <a:ext cx="3932237" cy="191212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FACULTY-LED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Short spring break, winter break, and summer programs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1-3 weeks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Led by UC Professors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Many attached to a course on campus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95" y="3097753"/>
            <a:ext cx="2561440" cy="2544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111174"/>
            <a:ext cx="419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CCM Students, France</a:t>
            </a:r>
          </a:p>
        </p:txBody>
      </p:sp>
    </p:spTree>
    <p:extLst>
      <p:ext uri="{BB962C8B-B14F-4D97-AF65-F5344CB8AC3E}">
        <p14:creationId xmlns:p14="http://schemas.microsoft.com/office/powerpoint/2010/main" val="3209518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06" y="563280"/>
            <a:ext cx="3932237" cy="81072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Semester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Students go abroad for a full semester taking courses in their academic disciplines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Programs are offered in the fall and spring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Independent experience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Some programs cost the same as UC tuition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5699877"/>
            <a:ext cx="419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otype Corsiva" panose="03010101010201010101" pitchFamily="66" charset="0"/>
              </a:rPr>
              <a:t>Toulouse, France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181E631F-7674-F687-8883-82F6ADE18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0" y="1423014"/>
            <a:ext cx="3222919" cy="42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5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12" y="626843"/>
            <a:ext cx="3932237" cy="13012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Summer Programs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Several long- and short-term summer programs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Students can take courses in their academic discipline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Can be a very affordable study abroad option</a:t>
            </a:r>
          </a:p>
          <a:p>
            <a:pPr marL="0" indent="0">
              <a:spcBef>
                <a:spcPct val="20000"/>
              </a:spcBef>
              <a:buClr>
                <a:srgbClr val="FF0000"/>
              </a:buClr>
              <a:buNone/>
              <a:defRPr/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96862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6257" y="5058792"/>
            <a:ext cx="3958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8-time study abroad participant: Chile, Hong Kong, India, South Korea, Italy, Canada, and Mexico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972F1-F0A6-9BFA-4908-CBC19DEBC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9" y="2036374"/>
            <a:ext cx="3958066" cy="29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8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25" y="444220"/>
            <a:ext cx="4389437" cy="19121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CO-OP AND INTERNSHIPS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0293"/>
            <a:ext cx="5470435" cy="5697414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Students can fulfill their co-op credits abroad, if they are a co-op major </a:t>
            </a:r>
          </a:p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Non co-op students can take advantage of international internships through the College of Cooperative Education and Professional Studies</a:t>
            </a:r>
          </a:p>
          <a:p>
            <a:pPr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sz="3000" kern="0" dirty="0">
                <a:latin typeface="Arial" panose="020B0604020202020204" pitchFamily="34" charset="0"/>
                <a:cs typeface="Arial" panose="020B0604020202020204" pitchFamily="34" charset="0"/>
              </a:rPr>
              <a:t>Available during the fall, spring, and summer semesters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54061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5332021"/>
            <a:ext cx="4654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Monotype Corsiva" panose="03010101010201010101" pitchFamily="66" charset="0"/>
              </a:rPr>
              <a:t>Chiba, Japan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083D747-09BB-51DE-7585-FF6DBE690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2356340"/>
            <a:ext cx="3800575" cy="28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3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42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86" y="873577"/>
            <a:ext cx="3579811" cy="1912120"/>
          </a:xfrm>
        </p:spPr>
        <p:txBody>
          <a:bodyPr>
            <a:normAutofit/>
          </a:bodyPr>
          <a:lstStyle/>
          <a:p>
            <a:r>
              <a:rPr lang="en-US" sz="3100" i="1" dirty="0">
                <a:latin typeface="Arial" panose="020B0604020202020204" pitchFamily="34" charset="0"/>
                <a:cs typeface="Arial" panose="020B0604020202020204" pitchFamily="34" charset="0"/>
              </a:rPr>
              <a:t>“Why should I study abroad?”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9065" y="773723"/>
            <a:ext cx="5470435" cy="5600700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Fulfill major, minor and elective requirements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your professional network and resume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Study your major from a different perspective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lifelong friendships</a:t>
            </a: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Learn to be resilient as you navigate a new language or culture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396153" y="77372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86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4487" y="871903"/>
            <a:ext cx="5470435" cy="5600700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Some programs are equal to or less than a semester at UC</a:t>
            </a:r>
          </a:p>
          <a:p>
            <a:pPr marL="457200" lvl="1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Courses are taught in English in a variety of locations</a:t>
            </a:r>
          </a:p>
          <a:p>
            <a:pPr marL="457200" lvl="1" indent="0"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Reality: Every college has opportunities abroad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54487" y="871903"/>
            <a:ext cx="0" cy="540433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023CD-B809-D55E-A7ED-F24A9AF9EBCC}"/>
              </a:ext>
            </a:extLst>
          </p:cNvPr>
          <p:cNvSpPr txBox="1">
            <a:spLocks/>
          </p:cNvSpPr>
          <p:nvPr/>
        </p:nvSpPr>
        <p:spPr>
          <a:xfrm>
            <a:off x="-140294" y="948103"/>
            <a:ext cx="5470435" cy="560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It’s too expensive</a:t>
            </a:r>
          </a:p>
          <a:p>
            <a:pPr marL="457200" lvl="1" indent="0">
              <a:buNone/>
            </a:pP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I can only study in an English speaking country</a:t>
            </a:r>
          </a:p>
          <a:p>
            <a:pPr marL="457200" lvl="1" indent="0">
              <a:buNone/>
            </a:pP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Misconception: My major is too specific</a:t>
            </a:r>
          </a:p>
          <a:p>
            <a:pPr lvl="1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49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78D028975B241B5A75D54A795A850" ma:contentTypeVersion="18" ma:contentTypeDescription="Create a new document." ma:contentTypeScope="" ma:versionID="4749a1b04f800ded2d149d96a62a01e2">
  <xsd:schema xmlns:xsd="http://www.w3.org/2001/XMLSchema" xmlns:xs="http://www.w3.org/2001/XMLSchema" xmlns:p="http://schemas.microsoft.com/office/2006/metadata/properties" xmlns:ns2="7134199d-b95e-44c9-a570-67bd700bbe96" xmlns:ns3="b69cce3a-846d-4110-98b6-30fc85e9e907" xmlns:ns4="8be56858-bf0c-43d6-954d-be7222281d29" targetNamespace="http://schemas.microsoft.com/office/2006/metadata/properties" ma:root="true" ma:fieldsID="40778b86d3f9cb572cf759d08167d22c" ns2:_="" ns3:_="" ns4:_="">
    <xsd:import namespace="7134199d-b95e-44c9-a570-67bd700bbe96"/>
    <xsd:import namespace="b69cce3a-846d-4110-98b6-30fc85e9e907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34199d-b95e-44c9-a570-67bd700bb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cce3a-846d-4110-98b6-30fc85e9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e57aa0f-24c6-4e76-ab87-3ccb0d5e2a9b}" ma:internalName="TaxCatchAll" ma:showField="CatchAllData" ma:web="b69cce3a-846d-4110-98b6-30fc85e9e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34199d-b95e-44c9-a570-67bd700bbe96">
      <Terms xmlns="http://schemas.microsoft.com/office/infopath/2007/PartnerControls"/>
    </lcf76f155ced4ddcb4097134ff3c332f>
    <TaxCatchAll xmlns="8be56858-bf0c-43d6-954d-be7222281d29" xsi:nil="true"/>
  </documentManagement>
</p:properties>
</file>

<file path=customXml/itemProps1.xml><?xml version="1.0" encoding="utf-8"?>
<ds:datastoreItem xmlns:ds="http://schemas.openxmlformats.org/officeDocument/2006/customXml" ds:itemID="{52DFFE7C-B1BC-4D59-8C03-FEE31E071DEF}"/>
</file>

<file path=customXml/itemProps2.xml><?xml version="1.0" encoding="utf-8"?>
<ds:datastoreItem xmlns:ds="http://schemas.openxmlformats.org/officeDocument/2006/customXml" ds:itemID="{9478F212-051A-4E11-AD00-79027B8DB45D}"/>
</file>

<file path=customXml/itemProps3.xml><?xml version="1.0" encoding="utf-8"?>
<ds:datastoreItem xmlns:ds="http://schemas.openxmlformats.org/officeDocument/2006/customXml" ds:itemID="{30F6300F-83ED-464E-97F3-7086BE44308F}"/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403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PowerPoint Presentation</vt:lpstr>
      <vt:lpstr>Program Types </vt:lpstr>
      <vt:lpstr>FACULTY-LED PROGRAMS</vt:lpstr>
      <vt:lpstr>Semester Programs</vt:lpstr>
      <vt:lpstr>Summer Programs</vt:lpstr>
      <vt:lpstr>INTERNATIONAL CO-OP AND INTERNSHIPS </vt:lpstr>
      <vt:lpstr>PowerPoint Presentation</vt:lpstr>
      <vt:lpstr>“Why should I study abroad?” </vt:lpstr>
      <vt:lpstr>PowerPoint Presentation</vt:lpstr>
      <vt:lpstr>PowerPoint Presentation</vt:lpstr>
      <vt:lpstr>PowerPoint Presentation</vt:lpstr>
      <vt:lpstr>PowerPoint Presentation</vt:lpstr>
      <vt:lpstr> Follow us on social media! </vt:lpstr>
      <vt:lpstr>PowerPoint Presentation</vt:lpstr>
      <vt:lpstr>Final Picture! </vt:lpstr>
      <vt:lpstr>PowerPoint Presentation</vt:lpstr>
      <vt:lpstr>PowerPoint Presentation</vt:lpstr>
      <vt:lpstr>PowerPoint Presentation</vt:lpstr>
    </vt:vector>
  </TitlesOfParts>
  <Company>University of Cincinnati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abroad builds the best friendships.</dc:title>
  <dc:creator>Matthew Paul</dc:creator>
  <cp:lastModifiedBy>Vergara Kniveton, Alejandro (vergareo)</cp:lastModifiedBy>
  <cp:revision>64</cp:revision>
  <dcterms:created xsi:type="dcterms:W3CDTF">2020-05-05T19:13:32Z</dcterms:created>
  <dcterms:modified xsi:type="dcterms:W3CDTF">2024-05-20T17:35:38Z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0x0101003D078D028975B241B5A75D54A795A850</vt:lpwstr>
  </property>
</Properties>
</file>