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omments/modernComment_12A_2EBEF6BF.xml" ContentType="application/vnd.ms-powerpoint.comment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omments/modernComment_117_A2C34F93.xml" ContentType="application/vnd.ms-powerpoint.comment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2"/>
  </p:notesMasterIdLst>
  <p:handoutMasterIdLst>
    <p:handoutMasterId r:id="rId23"/>
  </p:handoutMasterIdLst>
  <p:sldIdLst>
    <p:sldId id="282" r:id="rId5"/>
    <p:sldId id="306" r:id="rId6"/>
    <p:sldId id="256" r:id="rId7"/>
    <p:sldId id="289" r:id="rId8"/>
    <p:sldId id="298" r:id="rId9"/>
    <p:sldId id="296" r:id="rId10"/>
    <p:sldId id="284" r:id="rId11"/>
    <p:sldId id="304" r:id="rId12"/>
    <p:sldId id="261" r:id="rId13"/>
    <p:sldId id="278" r:id="rId14"/>
    <p:sldId id="303" r:id="rId15"/>
    <p:sldId id="279" r:id="rId16"/>
    <p:sldId id="300" r:id="rId17"/>
    <p:sldId id="301" r:id="rId18"/>
    <p:sldId id="305" r:id="rId19"/>
    <p:sldId id="302" r:id="rId20"/>
    <p:sldId id="295" r:id="rId21"/>
  </p:sldIdLst>
  <p:sldSz cx="12192000" cy="6858000"/>
  <p:notesSz cx="68580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C80E804-01E0-7DCA-9B6A-99341DA713C5}" name="Barnes, Cathy (barnescy)" initials="B(" userId="S::barnescy@ucmail.uc.edu::e405c1a1-3efe-4d06-997a-dbbaf64c6d34" providerId="AD"/>
  <p188:author id="{7A6D1729-90DD-6C9B-919B-47A99DF98D52}" name="Karikari, Mika (karikasn)" initials="K(" userId="S::karikasn@ucmail.uc.edu::1a8915a3-d527-4a10-8727-762395c85b8f" providerId="AD"/>
  <p188:author id="{4ECC7C48-5459-CD9F-90D5-B07916A573C5}" name="Pinto, Trent (pintott)" initials="P(" userId="S::pintott@ucmail.uc.edu::f5f3b50f-5f65-403b-9fb2-1f7d7fb1e75d" providerId="AD"/>
  <p188:author id="{0A3E08E4-CBE1-EF6D-C71A-153068B420F3}" name="Christman, Tiana (freemata)" initials="C(" userId="S::freemata@ucmail.uc.edu::b80c89e0-22e9-4b8a-8829-2fa0e6ae1985" providerId="AD"/>
  <p188:author id="{284FACE6-F2DF-3B89-534A-480C9EF385A8}" name="Dieso, Carl (diesocl)" initials="D(" userId="S::diesocl@ucmail.uc.edu::261efd5e-9e13-4789-ad57-35e56ce18a57" providerId="AD"/>
  <p188:author id="{DDFBE5EA-B44B-23E8-BABC-6910D3D07A41}" name="White, Aleia (white4ai)" initials="W(" userId="S::white4ai@ucmail.uc.edu::9a1882e2-105b-45aa-b890-6e8a545ac6b0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hristman, Tiana " initials="CT" lastIdx="3" clrIdx="0"/>
  <p:cmAuthor id="2" name="Rogers, Victoria " initials="RV" lastIdx="1" clrIdx="1">
    <p:extLst>
      <p:ext uri="{19B8F6BF-5375-455C-9EA6-DF929625EA0E}">
        <p15:presenceInfo xmlns:p15="http://schemas.microsoft.com/office/powerpoint/2012/main" userId="Rogers, Victoria 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001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50A7AE8-8347-7897-56B3-B29C7219AED0}" v="55" dt="2024-05-23T20:03:52.86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160"/>
        <p:guide pos="3840"/>
      </p:guideLst>
    </p:cSldViewPr>
  </p:slide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commentAuthors" Target="comment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handoutMaster" Target="handoutMasters/handoutMaster1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heme" Target="theme/theme1.xml"/><Relationship Id="rId30" Type="http://schemas.microsoft.com/office/2018/10/relationships/authors" Target="authors.xml"/></Relationships>
</file>

<file path=ppt/comments/modernComment_117_A2C34F93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957ADC21-81B0-405E-9659-0D18D626DA87}" authorId="{7A6D1729-90DD-6C9B-919B-47A99DF98D52}" status="resolved" created="2022-06-06T16:54:35.638" complete="100000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2730708883" sldId="279"/>
      <ac:spMk id="14" creationId="{27152A1F-84F5-6C4E-BF20-AE85B0142B66}"/>
      <ac:txMk cp="10" len="7">
        <ac:context len="18" hash="2157701180"/>
      </ac:txMk>
    </ac:txMkLst>
    <p188:pos x="6765073" y="269487"/>
    <p188:replyLst>
      <p188:reply id="{2B8E9A0A-7D97-4BFD-84BE-D47FEC3E073D}" authorId="{4ECC7C48-5459-CD9F-90D5-B07916A573C5}" created="2022-06-06T19:14:12.658">
        <p188:txBody>
          <a:bodyPr/>
          <a:lstStyle/>
          <a:p>
            <a:r>
              <a:rPr lang="en-US"/>
              <a:t>First Year Move-In is Sunday August 14 and Monday August 15</a:t>
            </a:r>
          </a:p>
        </p188:txBody>
      </p188:reply>
      <p188:reply id="{B634F37F-F6B8-404F-BA20-1AFF6CB6B32F}" authorId="{4ECC7C48-5459-CD9F-90D5-B07916A573C5}" created="2022-06-06T19:14:39.861">
        <p188:txBody>
          <a:bodyPr/>
          <a:lstStyle/>
          <a:p>
            <a:r>
              <a:rPr lang="en-US"/>
              <a:t>I think it's also worth mentioning "Drop &amp; Go" service on Saturday August 13</a:t>
            </a:r>
          </a:p>
        </p188:txBody>
      </p188:reply>
      <p188:reply id="{1D6C0A79-4CA1-4E25-BD41-ADE0911CB712}" authorId="{DDFBE5EA-B44B-23E8-BABC-6910D3D07A41}" created="2022-06-07T13:05:04.469">
        <p188:txBody>
          <a:bodyPr/>
          <a:lstStyle/>
          <a:p>
            <a:r>
              <a:rPr lang="en-US"/>
              <a:t>[@Pinto, Trent (pintott)] Will they still be signing up for a move-in timeslot? Thinking we should note that here.</a:t>
            </a:r>
          </a:p>
        </p188:txBody>
      </p188:reply>
      <p188:reply id="{224B4240-671A-41BC-9C56-A6080D5D3945}" authorId="{4ECC7C48-5459-CD9F-90D5-B07916A573C5}" created="2022-06-07T13:16:52.344">
        <p188:txBody>
          <a:bodyPr/>
          <a:lstStyle/>
          <a:p>
            <a:r>
              <a:rPr lang="en-US"/>
              <a:t>[@White, Aleia (white4ai)] Yes.  Dan confirmed that that will still be our process.  He also said that they'll activate the move-in sign-up dates in late July/early August. </a:t>
            </a:r>
          </a:p>
        </p188:txBody>
      </p188:reply>
    </p188:replyLst>
    <p188:txBody>
      <a:bodyPr/>
      <a:lstStyle/>
      <a:p>
        <a:r>
          <a:rPr lang="en-US"/>
          <a:t>Need updated</a:t>
        </a:r>
      </a:p>
    </p188:txBody>
  </p188:cm>
</p188:cmLst>
</file>

<file path=ppt/comments/modernComment_12A_2EBEF6BF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F25E6E4A-7054-4B26-95BF-8DB14C4FCE1F}" authorId="{7A6D1729-90DD-6C9B-919B-47A99DF98D52}" status="resolved" created="2022-06-06T16:49:22.281" complete="100000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784266943" sldId="298"/>
      <ac:spMk id="3" creationId="{ABC6EA95-325C-421F-B447-A45F7E677BA5}"/>
      <ac:txMk cp="115" len="39">
        <ac:context len="341" hash="2695939704"/>
      </ac:txMk>
    </ac:txMkLst>
    <p188:pos x="7777975" y="1709853"/>
    <p188:replyLst>
      <p188:reply id="{E489C11A-CC1A-4A31-B575-CD6F7E3089E8}" authorId="{DDFBE5EA-B44B-23E8-BABC-6910D3D07A41}" created="2022-06-06T17:04:48.324">
        <p188:txBody>
          <a:bodyPr/>
          <a:lstStyle/>
          <a:p>
            <a:r>
              <a:rPr lang="en-US"/>
              <a:t>True, so say most?</a:t>
            </a:r>
          </a:p>
        </p188:txBody>
      </p188:reply>
      <p188:reply id="{CFEBEA3E-3153-4A1C-812F-BE9C6F74C897}" authorId="{7A6D1729-90DD-6C9B-919B-47A99DF98D52}" created="2022-06-06T17:09:58.321">
        <p188:txBody>
          <a:bodyPr/>
          <a:lstStyle/>
          <a:p>
            <a:r>
              <a:rPr lang="en-US"/>
              <a:t>Yea, let's say most. Don't want someone taking a photo of the slide and then telling us we lied, lol!</a:t>
            </a:r>
          </a:p>
        </p188:txBody>
      </p188:reply>
    </p188:replyLst>
    <p188:txBody>
      <a:bodyPr/>
      <a:lstStyle/>
      <a:p>
        <a:r>
          <a:rPr lang="en-US"/>
          <a:t>Is this accurate ? CRC? </a:t>
        </a:r>
      </a:p>
    </p188:txBody>
  </p188:cm>
  <p188:cm id="{45A92A9A-3572-415D-A45C-F2BEB0DB1AB8}" authorId="{7A6D1729-90DD-6C9B-919B-47A99DF98D52}" status="resolved" created="2022-06-06T16:49:49.265" complete="100000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784266943" sldId="298"/>
      <ac:spMk id="3" creationId="{ABC6EA95-325C-421F-B447-A45F7E677BA5}"/>
      <ac:txMk cp="0" len="44">
        <ac:context len="341" hash="2695939704"/>
      </ac:txMk>
    </ac:txMkLst>
    <p188:pos x="8372707" y="213731"/>
    <p188:replyLst>
      <p188:reply id="{716DB292-D131-49C5-9504-A1B4C4BA07D1}" authorId="{DDFBE5EA-B44B-23E8-BABC-6910D3D07A41}" created="2022-06-06T17:04:37.824">
        <p188:txBody>
          <a:bodyPr/>
          <a:lstStyle/>
          <a:p>
            <a:r>
              <a:rPr lang="en-US"/>
              <a:t>That all "residential" communities, including block leases have 24/7 card access, i.e. locked front doors.</a:t>
            </a:r>
          </a:p>
        </p188:txBody>
      </p188:reply>
      <p188:reply id="{84B42115-728E-4BCD-B969-13F5152BB404}" authorId="{7A6D1729-90DD-6C9B-919B-47A99DF98D52}" created="2022-06-06T17:09:32.868">
        <p188:txBody>
          <a:bodyPr/>
          <a:lstStyle/>
          <a:p>
            <a:r>
              <a:rPr lang="en-US"/>
              <a:t>Could we change it to say "your" instead of "all"? I guess when I ready it, I feel like it could assumme everyone has access everywhere all the time. </a:t>
            </a:r>
          </a:p>
        </p188:txBody>
      </p188:reply>
    </p188:replyLst>
    <p188:txBody>
      <a:bodyPr/>
      <a:lstStyle/>
      <a:p>
        <a:r>
          <a:rPr lang="en-US"/>
          <a:t>What is this referring to?</a:t>
        </a:r>
      </a:p>
    </p188:txBody>
  </p188:cm>
</p188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3"/>
            <a:ext cx="2972098" cy="464205"/>
          </a:xfrm>
          <a:prstGeom prst="rect">
            <a:avLst/>
          </a:prstGeom>
        </p:spPr>
        <p:txBody>
          <a:bodyPr vert="horz" lIns="87316" tIns="43658" rIns="87316" bIns="43658" rtlCol="0"/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414" y="3"/>
            <a:ext cx="2972098" cy="464205"/>
          </a:xfrm>
          <a:prstGeom prst="rect">
            <a:avLst/>
          </a:prstGeom>
        </p:spPr>
        <p:txBody>
          <a:bodyPr vert="horz" lIns="87316" tIns="43658" rIns="87316" bIns="43658" rtlCol="0"/>
          <a:lstStyle>
            <a:lvl1pPr algn="r">
              <a:defRPr sz="1100"/>
            </a:lvl1pPr>
          </a:lstStyle>
          <a:p>
            <a:fld id="{C2AE1375-60D0-451F-AEE7-FAD202A0D3F8}" type="datetimeFigureOut">
              <a:rPr lang="en-US" smtClean="0"/>
              <a:t>5/23/2024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830661"/>
            <a:ext cx="2972098" cy="464205"/>
          </a:xfrm>
          <a:prstGeom prst="rect">
            <a:avLst/>
          </a:prstGeom>
        </p:spPr>
        <p:txBody>
          <a:bodyPr vert="horz" lIns="87316" tIns="43658" rIns="87316" bIns="43658" rtlCol="0" anchor="b"/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414" y="8830661"/>
            <a:ext cx="2972098" cy="464205"/>
          </a:xfrm>
          <a:prstGeom prst="rect">
            <a:avLst/>
          </a:prstGeom>
        </p:spPr>
        <p:txBody>
          <a:bodyPr vert="horz" lIns="87316" tIns="43658" rIns="87316" bIns="43658" rtlCol="0" anchor="b"/>
          <a:lstStyle>
            <a:lvl1pPr algn="r">
              <a:defRPr sz="1100"/>
            </a:lvl1pPr>
          </a:lstStyle>
          <a:p>
            <a:fld id="{DDF49883-9AEB-4F44-B12B-CCC6428ED2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78066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3"/>
            <a:ext cx="2972098" cy="464205"/>
          </a:xfrm>
          <a:prstGeom prst="rect">
            <a:avLst/>
          </a:prstGeom>
        </p:spPr>
        <p:txBody>
          <a:bodyPr vert="horz" lIns="87316" tIns="43658" rIns="87316" bIns="43658" rtlCol="0"/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414" y="3"/>
            <a:ext cx="2972098" cy="464205"/>
          </a:xfrm>
          <a:prstGeom prst="rect">
            <a:avLst/>
          </a:prstGeom>
        </p:spPr>
        <p:txBody>
          <a:bodyPr vert="horz" lIns="87316" tIns="43658" rIns="87316" bIns="43658" rtlCol="0"/>
          <a:lstStyle>
            <a:lvl1pPr algn="r">
              <a:defRPr sz="1100"/>
            </a:lvl1pPr>
          </a:lstStyle>
          <a:p>
            <a:fld id="{6CFE6C07-1653-4CDE-96C0-86788FF47F1E}" type="datetimeFigureOut">
              <a:rPr lang="en-US" smtClean="0"/>
              <a:t>5/23/2024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31788" y="698500"/>
            <a:ext cx="6196012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7316" tIns="43658" rIns="87316" bIns="43658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6098" y="4416101"/>
            <a:ext cx="5485805" cy="4182457"/>
          </a:xfrm>
          <a:prstGeom prst="rect">
            <a:avLst/>
          </a:prstGeom>
        </p:spPr>
        <p:txBody>
          <a:bodyPr vert="horz" lIns="87316" tIns="43658" rIns="87316" bIns="43658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830661"/>
            <a:ext cx="2972098" cy="464205"/>
          </a:xfrm>
          <a:prstGeom prst="rect">
            <a:avLst/>
          </a:prstGeom>
        </p:spPr>
        <p:txBody>
          <a:bodyPr vert="horz" lIns="87316" tIns="43658" rIns="87316" bIns="43658" rtlCol="0" anchor="b"/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414" y="8830661"/>
            <a:ext cx="2972098" cy="464205"/>
          </a:xfrm>
          <a:prstGeom prst="rect">
            <a:avLst/>
          </a:prstGeom>
        </p:spPr>
        <p:txBody>
          <a:bodyPr vert="horz" lIns="87316" tIns="43658" rIns="87316" bIns="43658" rtlCol="0" anchor="b"/>
          <a:lstStyle>
            <a:lvl1pPr algn="r">
              <a:defRPr sz="1100"/>
            </a:lvl1pPr>
          </a:lstStyle>
          <a:p>
            <a:fld id="{F1925363-E7BE-4031-9582-8C29E59ED7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5779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mailuc.sharepoint.com/:x:/r/sites/g-RED/Shared%20Documents/General/About%20RED/Bearcat%20Bound%20Orientation%20(BBO)/BBO%20Staff%20Sign-Ups.xlsx?d=wc82b0da2aae44ba19e77b98eb6f41353&amp;csf=1&amp;web=1&amp;e=3tt15c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hlinkClick r:id="rId3"/>
              </a:rPr>
              <a:t>BBO Staff Sign-Ups.xlsx</a:t>
            </a:r>
          </a:p>
          <a:p>
            <a:r>
              <a:rPr lang="en-US">
                <a:ea typeface="Calibri"/>
                <a:cs typeface="Calibri"/>
              </a:rPr>
              <a:t>Presenters introduce themselves (Name, pronouns, position, etc.)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925363-E7BE-4031-9582-8C29E59ED77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8848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31788" y="698500"/>
            <a:ext cx="6196012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Calibri"/>
              <a:buChar char="-"/>
            </a:pPr>
            <a:r>
              <a:rPr lang="en-US">
                <a:ea typeface="Calibri"/>
                <a:cs typeface="Calibri"/>
              </a:rPr>
              <a:t>Print Bearcat Dash Pass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925363-E7BE-4031-9582-8C29E59ED77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7716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Calibri"/>
              <a:buChar char="-"/>
            </a:pPr>
            <a:r>
              <a:rPr lang="en-US">
                <a:ea typeface="Calibri"/>
                <a:cs typeface="Calibri"/>
              </a:rPr>
              <a:t>Common items that we do NOT allow in the residential communities</a:t>
            </a:r>
          </a:p>
          <a:p>
            <a:pPr marL="285750" indent="-285750">
              <a:buFont typeface="Calibri"/>
              <a:buChar char="-"/>
            </a:pPr>
            <a:r>
              <a:rPr lang="en-US">
                <a:ea typeface="Calibri"/>
                <a:cs typeface="Calibri"/>
              </a:rPr>
              <a:t>More information on the Housing website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925363-E7BE-4031-9582-8C29E59ED77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3596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-There is an app for students to use to add money onto their account. You get your first $5 free when you sign up</a:t>
            </a:r>
          </a:p>
          <a:p>
            <a:r>
              <a:rPr lang="en-US"/>
              <a:t>Laundry: wash-$1.25, dryer-$1.75</a:t>
            </a:r>
            <a:endParaRPr lang="en-US">
              <a:ea typeface="Calibri"/>
              <a:cs typeface="Calibri"/>
            </a:endParaRPr>
          </a:p>
          <a:p>
            <a:pPr marL="171450" indent="-171450">
              <a:buFont typeface="Calibri"/>
              <a:buChar char="-"/>
            </a:pPr>
            <a:r>
              <a:rPr lang="en-US">
                <a:ea typeface="Calibri"/>
                <a:cs typeface="Calibri"/>
              </a:rPr>
              <a:t>More details on the Housing website</a:t>
            </a:r>
          </a:p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925363-E7BE-4031-9582-8C29E59ED77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1460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31788" y="698500"/>
            <a:ext cx="6196012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Seeing families as partners in the student's journey. </a:t>
            </a:r>
          </a:p>
          <a:p>
            <a:r>
              <a:rPr lang="en-US">
                <a:ea typeface="Calibri"/>
                <a:cs typeface="Calibri"/>
              </a:rPr>
              <a:t>Show empathy to students and families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925363-E7BE-4031-9582-8C29E59ED77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4669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Calibri"/>
              <a:buChar char="-"/>
            </a:pPr>
            <a:r>
              <a:rPr lang="en-US">
                <a:ea typeface="Calibri"/>
                <a:cs typeface="Calibri"/>
              </a:rPr>
              <a:t>Contact Information 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925363-E7BE-4031-9582-8C29E59ED77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5634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31788" y="698500"/>
            <a:ext cx="6196012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Explaining that this is what happens behind the scenes as two entities. However, we are a united front and ideally if students are families contact us it should feel like a seamless process. 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925363-E7BE-4031-9582-8C29E59ED77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6045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31788" y="698500"/>
            <a:ext cx="6196012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Calibri"/>
              <a:buChar char="-"/>
            </a:pPr>
            <a:r>
              <a:rPr lang="en-US">
                <a:ea typeface="Calibri"/>
                <a:cs typeface="Calibri"/>
              </a:rPr>
              <a:t>Emphasize the community aspect of University Housing </a:t>
            </a:r>
          </a:p>
          <a:p>
            <a:pPr marL="171450" indent="-171450">
              <a:buFont typeface="Calibri"/>
              <a:buChar char="-"/>
            </a:pPr>
            <a:r>
              <a:rPr lang="en-US">
                <a:ea typeface="Calibri"/>
                <a:cs typeface="Calibri"/>
              </a:rPr>
              <a:t>There are benefits to living in University Housing and research supports these points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925363-E7BE-4031-9582-8C29E59ED77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2863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Calibri"/>
              <a:buChar char="-"/>
            </a:pPr>
            <a:r>
              <a:rPr lang="en-US">
                <a:ea typeface="Calibri"/>
                <a:cs typeface="Calibri"/>
              </a:rPr>
              <a:t>RED topic. Highlighting the 4 values: Leadership, Inclusion, Community, &amp; Learning.</a:t>
            </a:r>
          </a:p>
          <a:p>
            <a:pPr marL="171450" indent="-171450">
              <a:buFont typeface="Calibri"/>
              <a:buChar char="-"/>
            </a:pPr>
            <a:r>
              <a:rPr lang="en-US">
                <a:ea typeface="Calibri"/>
                <a:cs typeface="Calibri"/>
              </a:rPr>
              <a:t>Expect to engage with others in University Housing </a:t>
            </a:r>
          </a:p>
          <a:p>
            <a:pPr marL="171450" indent="-171450">
              <a:buFont typeface="Calibri"/>
              <a:buChar char="-"/>
            </a:pPr>
            <a:r>
              <a:rPr lang="en-US">
                <a:ea typeface="Calibri"/>
                <a:cs typeface="Calibri"/>
              </a:rPr>
              <a:t>Encouraging families to play a role in supporting their student engage in the residential experience. </a:t>
            </a:r>
          </a:p>
          <a:p>
            <a:pPr marL="171450" indent="-171450">
              <a:buFont typeface="Calibri"/>
              <a:buChar char="-"/>
            </a:pPr>
            <a:r>
              <a:rPr lang="en-US">
                <a:ea typeface="Calibri"/>
                <a:cs typeface="Calibri"/>
              </a:rPr>
              <a:t>Seeing families as partners in the student's journey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925363-E7BE-4031-9582-8C29E59ED77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2714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Calibri"/>
              <a:buChar char="-"/>
            </a:pPr>
            <a:r>
              <a:rPr lang="en-US">
                <a:ea typeface="Calibri"/>
                <a:cs typeface="Calibri"/>
              </a:rPr>
              <a:t>Housing highlights the safety things we have in place for students living in University Housing</a:t>
            </a:r>
          </a:p>
          <a:p>
            <a:pPr marL="285750" indent="-285750">
              <a:buFont typeface="Calibri"/>
              <a:buChar char="-"/>
            </a:pPr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925363-E7BE-4031-9582-8C29E59ED77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6159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Calibri"/>
              <a:buChar char="-"/>
            </a:pPr>
            <a:r>
              <a:rPr lang="en-US">
                <a:ea typeface="Calibri"/>
                <a:cs typeface="Calibri"/>
              </a:rPr>
              <a:t>RED Staff- Involvement opportunities: Employment, orgs, etc. Get involved.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925363-E7BE-4031-9582-8C29E59ED77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6700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31788" y="698500"/>
            <a:ext cx="6196012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Calibri"/>
              <a:buChar char="-"/>
            </a:pPr>
            <a:r>
              <a:rPr lang="en-US">
                <a:ea typeface="Calibri"/>
                <a:cs typeface="Calibri"/>
              </a:rPr>
              <a:t>RED staff highlighting how great living with a roommate is and community building. </a:t>
            </a:r>
          </a:p>
          <a:p>
            <a:pPr marL="171450" indent="-171450">
              <a:buFont typeface="Calibri"/>
              <a:buChar char="-"/>
            </a:pPr>
            <a:r>
              <a:rPr lang="en-US">
                <a:ea typeface="Calibri"/>
                <a:cs typeface="Calibri"/>
              </a:rPr>
              <a:t>Expectation that every student completes a roommate/suitemate agreement with their RAs</a:t>
            </a:r>
          </a:p>
          <a:p>
            <a:pPr marL="171450" indent="-171450">
              <a:buFont typeface="Calibri"/>
              <a:buChar char="-"/>
            </a:pPr>
            <a:r>
              <a:rPr lang="en-US">
                <a:ea typeface="Calibri"/>
                <a:cs typeface="Calibri"/>
              </a:rPr>
              <a:t>What kind of roommate am I going to be?</a:t>
            </a:r>
          </a:p>
          <a:p>
            <a:pPr marL="171450" indent="-171450">
              <a:buFont typeface="Calibri"/>
              <a:buChar char="-"/>
            </a:pPr>
            <a:r>
              <a:rPr lang="en-US">
                <a:ea typeface="Calibri"/>
                <a:cs typeface="Calibri"/>
              </a:rPr>
              <a:t>Encourage families to encourage to good connections.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925363-E7BE-4031-9582-8C29E59ED77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4497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31788" y="698500"/>
            <a:ext cx="6196012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Calibri"/>
              <a:buChar char="-"/>
            </a:pPr>
            <a:r>
              <a:rPr lang="en-US">
                <a:ea typeface="Calibri"/>
                <a:cs typeface="Calibri"/>
              </a:rPr>
              <a:t>All the communities have 360 videos</a:t>
            </a:r>
          </a:p>
          <a:p>
            <a:pPr marL="171450" indent="-171450">
              <a:buFont typeface="Calibri"/>
              <a:buChar char="-"/>
            </a:pPr>
            <a:r>
              <a:rPr lang="en-US">
                <a:ea typeface="Calibri"/>
                <a:cs typeface="Calibri"/>
              </a:rPr>
              <a:t>There are details and information on the website</a:t>
            </a:r>
          </a:p>
          <a:p>
            <a:pPr marL="171450" indent="-171450">
              <a:buFont typeface="Calibri"/>
              <a:buChar char="-"/>
            </a:pPr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925363-E7BE-4031-9582-8C29E59ED77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8113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31788" y="698500"/>
            <a:ext cx="6196012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Add in a slide about roommates, guests, </a:t>
            </a:r>
            <a:r>
              <a:rPr lang="en-US" err="1">
                <a:cs typeface="Calibri"/>
              </a:rPr>
              <a:t>etc</a:t>
            </a:r>
            <a:r>
              <a:rPr lang="en-US">
                <a:cs typeface="Calibri"/>
              </a:rPr>
              <a:t>?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925363-E7BE-4031-9582-8C29E59ED77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7093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29210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B340E23-BCF4-444D-A54D-0D9987733F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252" y="2"/>
            <a:ext cx="12308267" cy="7039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9479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928041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1752600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3352801"/>
            <a:ext cx="10972800" cy="3382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516D215-21C6-43A5-BBF9-8B34323ED3A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180" y="-9236"/>
            <a:ext cx="12315151" cy="7075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460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b="1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rgbClr val="E00122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17_A2C34F93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10" Type="http://schemas.openxmlformats.org/officeDocument/2006/relationships/image" Target="../media/image20.jpeg"/><Relationship Id="rId4" Type="http://schemas.openxmlformats.org/officeDocument/2006/relationships/image" Target="../media/image14.jpeg"/><Relationship Id="rId9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13" Type="http://schemas.openxmlformats.org/officeDocument/2006/relationships/image" Target="../media/image28.png"/><Relationship Id="rId3" Type="http://schemas.openxmlformats.org/officeDocument/2006/relationships/image" Target="../media/image21.jpeg"/><Relationship Id="rId7" Type="http://schemas.openxmlformats.org/officeDocument/2006/relationships/hyperlink" Target="http://www.pngall.com/laptop-png/download/5469" TargetMode="External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26.png"/><Relationship Id="rId5" Type="http://schemas.openxmlformats.org/officeDocument/2006/relationships/hyperlink" Target="https://www.freeimageslive.co.uk/free_stock_image/cleaning-bathroom-jpg" TargetMode="External"/><Relationship Id="rId10" Type="http://schemas.openxmlformats.org/officeDocument/2006/relationships/image" Target="../media/image25.png"/><Relationship Id="rId4" Type="http://schemas.openxmlformats.org/officeDocument/2006/relationships/image" Target="../media/image22.jpeg"/><Relationship Id="rId9" Type="http://schemas.openxmlformats.org/officeDocument/2006/relationships/hyperlink" Target="https://gadgetsin.com/colorful-power-strip-styled-usb-hub.htm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mailto:uchousing@uc.edu" TargetMode="External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hyperlink" Target="mailto:resedev@uc.edu" TargetMode="External"/><Relationship Id="rId4" Type="http://schemas.openxmlformats.org/officeDocument/2006/relationships/hyperlink" Target="mailto:ucfood@uc.edu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2A_2EBEF6BF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2F0ECE5-1FD0-4F05-A6D6-17711055A5A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0B1D54EE-0A97-4A84-9CAB-29CCE2626C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680" y="-158151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14451238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419428"/>
            <a:ext cx="2660316" cy="3990475"/>
          </a:xfrm>
          <a:prstGeom prst="rect">
            <a:avLst/>
          </a:prstGeom>
          <a:effectLst>
            <a:outerShdw blurRad="190500" dist="63500" dir="2700000" algn="tl" rotWithShape="0">
              <a:prstClr val="black">
                <a:alpha val="67000"/>
              </a:prstClr>
            </a:outerShdw>
          </a:effectLst>
        </p:spPr>
      </p:pic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3589307" y="1675695"/>
            <a:ext cx="7468374" cy="718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101882" tIns="50941" rIns="101882" bIns="50941" anchor="ctr">
            <a:spAutoFit/>
          </a:bodyPr>
          <a:lstStyle/>
          <a:p>
            <a:pPr defTabSz="1019175">
              <a:defRPr/>
            </a:pPr>
            <a:r>
              <a:rPr lang="en-US" sz="4000" b="1">
                <a:solidFill>
                  <a:srgbClr val="C00000"/>
                </a:solidFill>
                <a:latin typeface="Arial"/>
                <a:cs typeface="Arial"/>
              </a:rPr>
              <a:t>Community Amenities</a:t>
            </a:r>
            <a:endParaRPr lang="en-US" sz="4000">
              <a:solidFill>
                <a:srgbClr val="C00000"/>
              </a:solidFill>
              <a:latin typeface="Arial"/>
              <a:cs typeface="Arial"/>
            </a:endParaRPr>
          </a:p>
        </p:txBody>
      </p:sp>
      <p:sp>
        <p:nvSpPr>
          <p:cNvPr id="5" name="Rectangle 11"/>
          <p:cNvSpPr>
            <a:spLocks noChangeArrowheads="1"/>
          </p:cNvSpPr>
          <p:nvPr/>
        </p:nvSpPr>
        <p:spPr bwMode="auto">
          <a:xfrm>
            <a:off x="3493436" y="2491061"/>
            <a:ext cx="8617284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40" tIns="45720" rIns="91440" bIns="4572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>
                <a:latin typeface="Arial"/>
                <a:cs typeface="Arial"/>
              </a:rPr>
              <a:t>Lounge areas/study rooms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>
                <a:latin typeface="Arial"/>
                <a:cs typeface="Arial"/>
              </a:rPr>
              <a:t>In-unit or community-wide laundry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>
                <a:latin typeface="Arial"/>
                <a:cs typeface="Arial"/>
              </a:rPr>
              <a:t>In-unit or community-wide kitchens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>
                <a:latin typeface="Arial"/>
                <a:cs typeface="Arial"/>
              </a:rPr>
              <a:t>Fitness center in some locations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i="1">
                <a:latin typeface="Arial"/>
                <a:cs typeface="Arial"/>
              </a:rPr>
              <a:t>Check website for full descriptions as different residential communities offer different amenities.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12687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34BE7A-0674-65ED-8830-8AE7E8F227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814" y="1417299"/>
            <a:ext cx="10851994" cy="4865475"/>
          </a:xfrm>
        </p:spPr>
        <p:txBody>
          <a:bodyPr>
            <a:normAutofit fontScale="90000"/>
          </a:bodyPr>
          <a:lstStyle/>
          <a:p>
            <a:r>
              <a:rPr lang="en-US" sz="4800">
                <a:solidFill>
                  <a:srgbClr val="C00000"/>
                </a:solidFill>
                <a:latin typeface="Arial"/>
                <a:cs typeface="Arial"/>
              </a:rPr>
              <a:t> Are you curious about how your room looks or wondering if you'll get to see it?</a:t>
            </a:r>
            <a:br>
              <a:rPr lang="en-US">
                <a:latin typeface="Arial"/>
                <a:cs typeface="Arial"/>
              </a:rPr>
            </a:br>
            <a:r>
              <a:rPr lang="en-US" sz="1100">
                <a:solidFill>
                  <a:srgbClr val="C00000"/>
                </a:solidFill>
                <a:latin typeface="Arial"/>
                <a:cs typeface="Arial"/>
              </a:rPr>
              <a:t> </a:t>
            </a:r>
            <a:br>
              <a:rPr lang="en-US">
                <a:latin typeface="Arial"/>
                <a:cs typeface="Arial"/>
              </a:rPr>
            </a:br>
            <a:r>
              <a:rPr lang="en-US" sz="3600">
                <a:latin typeface="Arial"/>
                <a:cs typeface="Arial"/>
              </a:rPr>
              <a:t>The University Housing website has 360 virtual tours, photos, &amp; details about each of our residential communities. Unfortunately, you are unable to get a tour of your specific room during orientation due to summer school, conferences, cleaning, and maintenance. Thanks for understanding.</a:t>
            </a:r>
            <a:endParaRPr lang="en-US" sz="4000"/>
          </a:p>
        </p:txBody>
      </p:sp>
    </p:spTree>
    <p:extLst>
      <p:ext uri="{BB962C8B-B14F-4D97-AF65-F5344CB8AC3E}">
        <p14:creationId xmlns:p14="http://schemas.microsoft.com/office/powerpoint/2010/main" val="5226034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1BC9A34-70AA-A14C-9183-17C8BAA1AC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729" y="2170805"/>
            <a:ext cx="2794994" cy="438118"/>
          </a:xfrm>
          <a:solidFill>
            <a:srgbClr val="C00000"/>
          </a:solidFill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sz="2600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Move-In Dates</a:t>
            </a:r>
            <a:endParaRPr lang="en-US" sz="26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buNone/>
            </a:pPr>
            <a:endParaRPr lang="en-US"/>
          </a:p>
        </p:txBody>
      </p:sp>
      <p:sp>
        <p:nvSpPr>
          <p:cNvPr id="14" name="Title 6">
            <a:extLst>
              <a:ext uri="{FF2B5EF4-FFF2-40B4-BE49-F238E27FC236}">
                <a16:creationId xmlns:a16="http://schemas.microsoft.com/office/drawing/2014/main" id="{27152A1F-84F5-6C4E-BF20-AE85B0142B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8596" y="1084065"/>
            <a:ext cx="9666175" cy="907233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C00000"/>
                </a:solidFill>
                <a:latin typeface="Open Sans"/>
                <a:ea typeface="Open Sans"/>
                <a:cs typeface="Open Sans"/>
              </a:rPr>
              <a:t>All About Move-In</a:t>
            </a:r>
            <a:endParaRPr lang="en-US">
              <a:latin typeface="Open Sans"/>
              <a:ea typeface="Open Sans"/>
              <a:cs typeface="Open Sans"/>
            </a:endParaRPr>
          </a:p>
        </p:txBody>
      </p:sp>
      <p:sp>
        <p:nvSpPr>
          <p:cNvPr id="3" name="Rectangle 11">
            <a:extLst>
              <a:ext uri="{FF2B5EF4-FFF2-40B4-BE49-F238E27FC236}">
                <a16:creationId xmlns:a16="http://schemas.microsoft.com/office/drawing/2014/main" id="{6B7531A4-6AF3-384F-DA67-EBC2FDADD3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100" y="2750731"/>
            <a:ext cx="2793429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2000" b="1">
                <a:latin typeface="Arial"/>
                <a:cs typeface="Arial"/>
              </a:rPr>
              <a:t>First-Years</a:t>
            </a:r>
            <a:endParaRPr lang="en-US" b="1">
              <a:latin typeface="Calibri"/>
              <a:ea typeface="Calibri"/>
              <a:cs typeface="Calibri"/>
            </a:endParaRPr>
          </a:p>
          <a:p>
            <a:pPr algn="ctr"/>
            <a:r>
              <a:rPr lang="en-US" sz="2000">
                <a:latin typeface="Arial"/>
                <a:cs typeface="Arial"/>
              </a:rPr>
              <a:t>Tuesday, August 20</a:t>
            </a:r>
            <a:endParaRPr lang="en-US">
              <a:latin typeface="Calibri"/>
              <a:ea typeface="Calibri"/>
              <a:cs typeface="Calibri"/>
            </a:endParaRPr>
          </a:p>
          <a:p>
            <a:pPr algn="ctr"/>
            <a:r>
              <a:rPr lang="en-US" sz="2000">
                <a:latin typeface="Arial"/>
                <a:ea typeface="Calibri"/>
                <a:cs typeface="Arial"/>
              </a:rPr>
              <a:t>Wednesday, August 21</a:t>
            </a:r>
          </a:p>
          <a:p>
            <a:pPr algn="ctr"/>
            <a:r>
              <a:rPr lang="en-US" sz="2000">
                <a:latin typeface="Arial"/>
                <a:cs typeface="Arial"/>
              </a:rPr>
              <a:t>Thursday, August 22</a:t>
            </a:r>
          </a:p>
          <a:p>
            <a:pPr algn="ctr"/>
            <a:endParaRPr lang="en-US" sz="2000">
              <a:latin typeface="Arial"/>
              <a:cs typeface="Arial"/>
            </a:endParaRPr>
          </a:p>
        </p:txBody>
      </p:sp>
      <p:sp>
        <p:nvSpPr>
          <p:cNvPr id="4" name="Rectangle 11">
            <a:extLst>
              <a:ext uri="{FF2B5EF4-FFF2-40B4-BE49-F238E27FC236}">
                <a16:creationId xmlns:a16="http://schemas.microsoft.com/office/drawing/2014/main" id="{2D042D57-0C9B-514B-1DF0-0260175759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479" y="4231373"/>
            <a:ext cx="2793429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2000" b="1">
                <a:latin typeface="Arial"/>
                <a:cs typeface="Arial"/>
              </a:rPr>
              <a:t>Early Arrivals</a:t>
            </a:r>
          </a:p>
          <a:p>
            <a:pPr algn="ctr"/>
            <a:r>
              <a:rPr lang="en-US" sz="2000">
                <a:latin typeface="Arial"/>
                <a:cs typeface="Arial"/>
              </a:rPr>
              <a:t>Saturday, August 17 to</a:t>
            </a:r>
            <a:endParaRPr lang="en-US">
              <a:latin typeface="Calibri"/>
              <a:ea typeface="Calibri"/>
              <a:cs typeface="Calibri"/>
            </a:endParaRPr>
          </a:p>
          <a:p>
            <a:pPr algn="ctr"/>
            <a:r>
              <a:rPr lang="en-US" sz="2000">
                <a:latin typeface="Arial"/>
                <a:cs typeface="Arial"/>
              </a:rPr>
              <a:t>Monday, August 19</a:t>
            </a:r>
            <a:endParaRPr lang="en-US">
              <a:ea typeface="Calibri"/>
              <a:cs typeface="Calibri"/>
            </a:endParaRPr>
          </a:p>
        </p:txBody>
      </p:sp>
      <p:sp>
        <p:nvSpPr>
          <p:cNvPr id="6" name="Content Placeholder 7">
            <a:extLst>
              <a:ext uri="{FF2B5EF4-FFF2-40B4-BE49-F238E27FC236}">
                <a16:creationId xmlns:a16="http://schemas.microsoft.com/office/drawing/2014/main" id="{F94C0DAC-B4E1-7E03-7748-1D42D5842D13}"/>
              </a:ext>
            </a:extLst>
          </p:cNvPr>
          <p:cNvSpPr txBox="1">
            <a:spLocks/>
          </p:cNvSpPr>
          <p:nvPr/>
        </p:nvSpPr>
        <p:spPr>
          <a:xfrm>
            <a:off x="7972969" y="2168991"/>
            <a:ext cx="3187900" cy="426212"/>
          </a:xfrm>
          <a:prstGeom prst="rect">
            <a:avLst/>
          </a:prstGeom>
          <a:solidFill>
            <a:srgbClr val="C00000"/>
          </a:solidFill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rgbClr val="E0012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600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Move-In Tips</a:t>
            </a:r>
            <a:endParaRPr lang="en-US" sz="26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buFont typeface="Arial" pitchFamily="34" charset="0"/>
              <a:buNone/>
            </a:pPr>
            <a:endParaRPr lang="en-US"/>
          </a:p>
        </p:txBody>
      </p:sp>
      <p:sp>
        <p:nvSpPr>
          <p:cNvPr id="7" name="Rectangle 11">
            <a:extLst>
              <a:ext uri="{FF2B5EF4-FFF2-40B4-BE49-F238E27FC236}">
                <a16:creationId xmlns:a16="http://schemas.microsoft.com/office/drawing/2014/main" id="{96CF20F8-4CE2-58E0-35BE-DD8BFA1201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9481" y="5894735"/>
            <a:ext cx="829071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2000" i="1">
                <a:solidFill>
                  <a:srgbClr val="E00122"/>
                </a:solidFill>
                <a:latin typeface="Arial"/>
                <a:cs typeface="Arial"/>
              </a:rPr>
              <a:t>Be sure to sign-up for a move-in timeslot! </a:t>
            </a:r>
            <a:endParaRPr lang="en-US" sz="2000" i="1">
              <a:solidFill>
                <a:srgbClr val="E00122"/>
              </a:solidFill>
              <a:latin typeface="Calibri"/>
              <a:ea typeface="Calibri"/>
              <a:cs typeface="Calibri"/>
            </a:endParaRPr>
          </a:p>
          <a:p>
            <a:pPr algn="ctr"/>
            <a:r>
              <a:rPr lang="en-US" sz="2000" i="1">
                <a:solidFill>
                  <a:srgbClr val="E00122"/>
                </a:solidFill>
                <a:latin typeface="Arial"/>
                <a:cs typeface="Arial"/>
              </a:rPr>
              <a:t>This will be available via your housing portal in late July/early August.</a:t>
            </a:r>
            <a:endParaRPr lang="en-US" sz="2000" i="1">
              <a:solidFill>
                <a:srgbClr val="E00122"/>
              </a:solidFill>
              <a:ea typeface="Calibri"/>
              <a:cs typeface="Calibri"/>
            </a:endParaRPr>
          </a:p>
        </p:txBody>
      </p:sp>
      <p:sp>
        <p:nvSpPr>
          <p:cNvPr id="11" name="Rectangle 11">
            <a:extLst>
              <a:ext uri="{FF2B5EF4-FFF2-40B4-BE49-F238E27FC236}">
                <a16:creationId xmlns:a16="http://schemas.microsoft.com/office/drawing/2014/main" id="{87FED47A-9C14-BEA5-3E97-51270708C5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84509" y="2756400"/>
            <a:ext cx="4769868" cy="34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40" tIns="45720" rIns="91440" bIns="45720" anchor="t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000">
                <a:latin typeface="Arial"/>
                <a:cs typeface="Arial"/>
              </a:rPr>
              <a:t>Arrive at your scheduled date/time</a:t>
            </a:r>
          </a:p>
          <a:p>
            <a:pPr marL="342900" indent="-342900">
              <a:buFont typeface="Arial"/>
              <a:buChar char="•"/>
            </a:pPr>
            <a:r>
              <a:rPr lang="en-US" sz="2000">
                <a:latin typeface="Arial"/>
                <a:cs typeface="Arial"/>
              </a:rPr>
              <a:t>Pack everything concisely &amp; label with your info</a:t>
            </a:r>
            <a:endParaRPr lang="en-US"/>
          </a:p>
          <a:p>
            <a:pPr marL="342900" indent="-342900">
              <a:buFont typeface="Arial"/>
              <a:buChar char="•"/>
            </a:pPr>
            <a:r>
              <a:rPr lang="en-US" sz="2000">
                <a:latin typeface="Arial"/>
                <a:ea typeface="Calibri"/>
                <a:cs typeface="Arial"/>
              </a:rPr>
              <a:t>You may queue for some time. Be sure to eat, use the restroom, etc. before arrival</a:t>
            </a:r>
          </a:p>
          <a:p>
            <a:pPr marL="342900" indent="-342900">
              <a:buFont typeface="Arial"/>
              <a:buChar char="•"/>
            </a:pPr>
            <a:r>
              <a:rPr lang="en-US" sz="2000">
                <a:latin typeface="Arial"/>
                <a:ea typeface="Calibri"/>
                <a:cs typeface="Arial"/>
              </a:rPr>
              <a:t>Do NOT bring tall vehicles (tall trucks, </a:t>
            </a:r>
            <a:r>
              <a:rPr lang="en-US" sz="2000" err="1">
                <a:latin typeface="Arial"/>
                <a:ea typeface="Calibri"/>
                <a:cs typeface="Arial"/>
              </a:rPr>
              <a:t>UHauls</a:t>
            </a:r>
            <a:r>
              <a:rPr lang="en-US" sz="2000">
                <a:latin typeface="Arial"/>
                <a:ea typeface="Calibri"/>
                <a:cs typeface="Arial"/>
              </a:rPr>
              <a:t>, etc.)</a:t>
            </a:r>
          </a:p>
          <a:p>
            <a:pPr marL="342900" indent="-342900">
              <a:buFont typeface="Arial"/>
              <a:buChar char="•"/>
            </a:pPr>
            <a:r>
              <a:rPr lang="en-US" sz="2000">
                <a:latin typeface="Arial"/>
                <a:ea typeface="Calibri"/>
                <a:cs typeface="Arial"/>
              </a:rPr>
              <a:t>Be patient while waiting to check in, use elevators, or seeking assistance</a:t>
            </a:r>
            <a:endParaRPr lang="en-US"/>
          </a:p>
          <a:p>
            <a:pPr marL="342900" indent="-342900">
              <a:buFont typeface="Arial"/>
              <a:buChar char="•"/>
            </a:pPr>
            <a:endParaRPr lang="en-US" sz="2000">
              <a:latin typeface="Arial"/>
              <a:ea typeface="Calibri"/>
              <a:cs typeface="Arial"/>
            </a:endParaRPr>
          </a:p>
        </p:txBody>
      </p:sp>
      <p:sp>
        <p:nvSpPr>
          <p:cNvPr id="5" name="Content Placeholder 7">
            <a:extLst>
              <a:ext uri="{FF2B5EF4-FFF2-40B4-BE49-F238E27FC236}">
                <a16:creationId xmlns:a16="http://schemas.microsoft.com/office/drawing/2014/main" id="{1516CE7D-20FC-59E3-49A7-EE297AE62967}"/>
              </a:ext>
            </a:extLst>
          </p:cNvPr>
          <p:cNvSpPr txBox="1">
            <a:spLocks/>
          </p:cNvSpPr>
          <p:nvPr/>
        </p:nvSpPr>
        <p:spPr>
          <a:xfrm>
            <a:off x="3691253" y="1989830"/>
            <a:ext cx="3568898" cy="807213"/>
          </a:xfrm>
          <a:prstGeom prst="rect">
            <a:avLst/>
          </a:prstGeom>
          <a:solidFill>
            <a:srgbClr val="C00000"/>
          </a:solidFill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rgbClr val="E0012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600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Follow All Info Sent by University Housing</a:t>
            </a:r>
            <a:endParaRPr lang="en-US" sz="26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buFont typeface="Arial" pitchFamily="34" charset="0"/>
              <a:buNone/>
            </a:pPr>
            <a:endParaRPr lang="en-US"/>
          </a:p>
        </p:txBody>
      </p:sp>
      <p:sp>
        <p:nvSpPr>
          <p:cNvPr id="9" name="Rectangle 11">
            <a:extLst>
              <a:ext uri="{FF2B5EF4-FFF2-40B4-BE49-F238E27FC236}">
                <a16:creationId xmlns:a16="http://schemas.microsoft.com/office/drawing/2014/main" id="{F66012D2-6651-A81B-F15B-30DDB13D3E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31635" y="2911181"/>
            <a:ext cx="4079302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40" tIns="45720" rIns="91440" bIns="45720" anchor="t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000">
                <a:latin typeface="Arial"/>
                <a:cs typeface="Arial"/>
              </a:rPr>
              <a:t>"Move in as easy as 1, 2, 3"</a:t>
            </a:r>
          </a:p>
          <a:p>
            <a:pPr marL="800100" lvl="1" indent="-342900">
              <a:buFont typeface="Arial"/>
              <a:buChar char="•"/>
            </a:pPr>
            <a:r>
              <a:rPr lang="en-US" sz="2000">
                <a:latin typeface="Arial"/>
                <a:cs typeface="Arial"/>
              </a:rPr>
              <a:t>Step 1: Check in</a:t>
            </a:r>
          </a:p>
          <a:p>
            <a:pPr marL="800100" lvl="1" indent="-342900">
              <a:buFont typeface="Arial"/>
              <a:buChar char="•"/>
            </a:pPr>
            <a:r>
              <a:rPr lang="en-US" sz="2000">
                <a:latin typeface="Arial"/>
                <a:cs typeface="Arial"/>
              </a:rPr>
              <a:t>Step 2: Unload</a:t>
            </a:r>
          </a:p>
          <a:p>
            <a:pPr marL="800100" lvl="1" indent="-342900">
              <a:buFont typeface="Arial"/>
              <a:buChar char="•"/>
            </a:pPr>
            <a:r>
              <a:rPr lang="en-US" sz="2000">
                <a:latin typeface="Arial"/>
                <a:cs typeface="Arial"/>
              </a:rPr>
              <a:t>Step 3: Park</a:t>
            </a:r>
          </a:p>
          <a:p>
            <a:pPr marL="342900" indent="-342900">
              <a:buFont typeface="Arial"/>
              <a:buChar char="•"/>
            </a:pPr>
            <a:r>
              <a:rPr lang="en-US" sz="2000" b="1">
                <a:latin typeface="Arial"/>
                <a:cs typeface="Arial"/>
              </a:rPr>
              <a:t>Print Bearcat Dash Pass</a:t>
            </a:r>
            <a:endParaRPr lang="en-US" b="1"/>
          </a:p>
          <a:p>
            <a:pPr marL="342900" indent="-342900">
              <a:buFont typeface="Arial"/>
              <a:buChar char="•"/>
            </a:pPr>
            <a:r>
              <a:rPr lang="en-US" sz="2000">
                <a:latin typeface="Arial"/>
                <a:ea typeface="Calibri"/>
                <a:cs typeface="Arial"/>
              </a:rPr>
              <a:t>Need student name, M#, and phone number for cart checkout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0CA414A-7EEB-ACE8-6DBC-D21C73866A2B}"/>
              </a:ext>
            </a:extLst>
          </p:cNvPr>
          <p:cNvSpPr txBox="1">
            <a:spLocks/>
          </p:cNvSpPr>
          <p:nvPr/>
        </p:nvSpPr>
        <p:spPr>
          <a:xfrm>
            <a:off x="-36432" y="5436540"/>
            <a:ext cx="3365873" cy="126065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rgbClr val="E0012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b="1">
                <a:solidFill>
                  <a:srgbClr val="C00000"/>
                </a:solidFill>
                <a:latin typeface="Arial"/>
                <a:cs typeface="Times New Roman"/>
              </a:rPr>
              <a:t>First-Floor Meetings</a:t>
            </a:r>
          </a:p>
          <a:p>
            <a:pPr marL="0" indent="0" algn="ctr">
              <a:buNone/>
            </a:pPr>
            <a:r>
              <a:rPr lang="en-US" sz="2000" b="1">
                <a:solidFill>
                  <a:schemeClr val="tx1"/>
                </a:solidFill>
                <a:latin typeface="Arial"/>
                <a:cs typeface="Times New Roman"/>
              </a:rPr>
              <a:t>Thursday, August 22 at 4:00 PM </a:t>
            </a:r>
          </a:p>
          <a:p>
            <a:pPr marL="0" indent="0" algn="ctr">
              <a:buNone/>
            </a:pPr>
            <a:endParaRPr lang="en-US" sz="2800" b="1">
              <a:solidFill>
                <a:srgbClr val="C00000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7307088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extLst>
    <p:ext uri="{6950BFC3-D8DA-4A85-94F7-54DA5524770B}">
      <p188:commentRel xmlns:p188="http://schemas.microsoft.com/office/powerpoint/2018/8/main" r:id="rId3"/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937AA6-93AA-4D44-B1B3-6508259AB8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1163320"/>
            <a:ext cx="10972800" cy="1143000"/>
          </a:xfrm>
        </p:spPr>
        <p:txBody>
          <a:bodyPr/>
          <a:lstStyle/>
          <a:p>
            <a:r>
              <a:rPr lang="en-US">
                <a:solidFill>
                  <a:srgbClr val="C00000"/>
                </a:solidFill>
                <a:latin typeface="Arial"/>
                <a:cs typeface="Arial"/>
              </a:rPr>
              <a:t>What NOT to Bring</a:t>
            </a:r>
          </a:p>
        </p:txBody>
      </p:sp>
      <p:pic>
        <p:nvPicPr>
          <p:cNvPr id="3" name="Picture 3" descr="A picture containing adapter, connector&#10;&#10;Description automatically generated">
            <a:extLst>
              <a:ext uri="{FF2B5EF4-FFF2-40B4-BE49-F238E27FC236}">
                <a16:creationId xmlns:a16="http://schemas.microsoft.com/office/drawing/2014/main" id="{1B9DD5D3-BB60-A2DD-7A7A-F7726B6442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3106" y="2194833"/>
            <a:ext cx="1768929" cy="1420585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AE6AFCF6-0279-F164-9FDC-2390705459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60604" y="1336221"/>
            <a:ext cx="2505075" cy="2552700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6C9E1C5C-EBF9-DAD3-2062-785130FB0E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2491" y="2188935"/>
            <a:ext cx="1148443" cy="1899558"/>
          </a:xfrm>
          <a:prstGeom prst="rect">
            <a:avLst/>
          </a:prstGeom>
        </p:spPr>
      </p:pic>
      <p:pic>
        <p:nvPicPr>
          <p:cNvPr id="6" name="Picture 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48138B59-A774-CA80-8A62-8BECB5BF2C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76381" y="4313237"/>
            <a:ext cx="1885950" cy="2105025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9DA3B1CA-421B-DB74-639A-7C8BE602014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4497" y="4282092"/>
            <a:ext cx="2143125" cy="2143125"/>
          </a:xfrm>
          <a:prstGeom prst="rect">
            <a:avLst/>
          </a:prstGeom>
        </p:spPr>
      </p:pic>
      <p:pic>
        <p:nvPicPr>
          <p:cNvPr id="8" name="Picture 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D616FFCB-6055-BA26-94A8-C9734E804F7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89193" y="4295095"/>
            <a:ext cx="2057400" cy="2105025"/>
          </a:xfrm>
          <a:prstGeom prst="rect">
            <a:avLst/>
          </a:prstGeom>
        </p:spPr>
      </p:pic>
      <p:pic>
        <p:nvPicPr>
          <p:cNvPr id="9" name="Picture 9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E78E927-AB72-DD1E-0C6B-EDB14154C5F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31264" y="2303235"/>
            <a:ext cx="1767115" cy="1670958"/>
          </a:xfrm>
          <a:prstGeom prst="rect">
            <a:avLst/>
          </a:prstGeom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7E8A3CAD-855C-FA1E-FA17-C04879C85B0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68524" y="4531632"/>
            <a:ext cx="1914525" cy="188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0961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FB94AA-1996-4292-B7E9-7ED8C5BE1A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090" y="992717"/>
            <a:ext cx="10972800" cy="1143000"/>
          </a:xfrm>
        </p:spPr>
        <p:txBody>
          <a:bodyPr/>
          <a:lstStyle/>
          <a:p>
            <a:r>
              <a:rPr lang="en-US">
                <a:solidFill>
                  <a:srgbClr val="C00000"/>
                </a:solidFill>
                <a:latin typeface="Arial"/>
                <a:cs typeface="Arial"/>
              </a:rPr>
              <a:t>What to Bring</a:t>
            </a:r>
          </a:p>
        </p:txBody>
      </p:sp>
      <p:pic>
        <p:nvPicPr>
          <p:cNvPr id="13" name="Picture 13" descr="Green Towels Free Stock Photo - Public Domain Pictures">
            <a:extLst>
              <a:ext uri="{FF2B5EF4-FFF2-40B4-BE49-F238E27FC236}">
                <a16:creationId xmlns:a16="http://schemas.microsoft.com/office/drawing/2014/main" id="{A6C135CA-CBBA-AA93-F65B-B4C4B03ED3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650" y="1550168"/>
            <a:ext cx="2743199" cy="2275998"/>
          </a:xfrm>
          <a:prstGeom prst="rect">
            <a:avLst/>
          </a:prstGeom>
        </p:spPr>
      </p:pic>
      <p:pic>
        <p:nvPicPr>
          <p:cNvPr id="14" name="Picture 14" descr="A picture containing toy&#10;&#10;Description automatically generated">
            <a:extLst>
              <a:ext uri="{FF2B5EF4-FFF2-40B4-BE49-F238E27FC236}">
                <a16:creationId xmlns:a16="http://schemas.microsoft.com/office/drawing/2014/main" id="{DB04C62E-C48E-907C-1674-89B116A687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5698067" y="2033768"/>
            <a:ext cx="1960033" cy="1710965"/>
          </a:xfrm>
          <a:prstGeom prst="rect">
            <a:avLst/>
          </a:prstGeom>
        </p:spPr>
      </p:pic>
      <p:pic>
        <p:nvPicPr>
          <p:cNvPr id="17" name="Picture 17" descr="A picture containing text, electronics, computer, computer&#10;&#10;Description automatically generated">
            <a:extLst>
              <a:ext uri="{FF2B5EF4-FFF2-40B4-BE49-F238E27FC236}">
                <a16:creationId xmlns:a16="http://schemas.microsoft.com/office/drawing/2014/main" id="{0DBECC76-8E52-664D-9DC2-5ABC298D98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8333317" y="1718121"/>
            <a:ext cx="2743200" cy="2109426"/>
          </a:xfrm>
          <a:prstGeom prst="rect">
            <a:avLst/>
          </a:prstGeom>
        </p:spPr>
      </p:pic>
      <p:pic>
        <p:nvPicPr>
          <p:cNvPr id="20" name="Picture 20" descr="A picture containing indoor&#10;&#10;Description automatically generated">
            <a:extLst>
              <a:ext uri="{FF2B5EF4-FFF2-40B4-BE49-F238E27FC236}">
                <a16:creationId xmlns:a16="http://schemas.microsoft.com/office/drawing/2014/main" id="{EAD35086-5B3F-3559-54AA-D065761F404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3052234" y="2458590"/>
            <a:ext cx="1960033" cy="1506903"/>
          </a:xfrm>
          <a:prstGeom prst="rect">
            <a:avLst/>
          </a:prstGeom>
        </p:spPr>
      </p:pic>
      <p:pic>
        <p:nvPicPr>
          <p:cNvPr id="23" name="Picture 23" descr="A picture containing indoor, basket, accessory, bag&#10;&#10;Description automatically generated">
            <a:extLst>
              <a:ext uri="{FF2B5EF4-FFF2-40B4-BE49-F238E27FC236}">
                <a16:creationId xmlns:a16="http://schemas.microsoft.com/office/drawing/2014/main" id="{07AD4111-4095-B62B-9916-36C7B0C7770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7567" y="4606656"/>
            <a:ext cx="1811867" cy="1994437"/>
          </a:xfrm>
          <a:prstGeom prst="rect">
            <a:avLst/>
          </a:prstGeom>
        </p:spPr>
      </p:pic>
      <p:pic>
        <p:nvPicPr>
          <p:cNvPr id="25" name="Picture 25">
            <a:extLst>
              <a:ext uri="{FF2B5EF4-FFF2-40B4-BE49-F238E27FC236}">
                <a16:creationId xmlns:a16="http://schemas.microsoft.com/office/drawing/2014/main" id="{54F73114-2E98-2F3B-F187-C6303D988AE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69401" y="4137461"/>
            <a:ext cx="2076450" cy="2033246"/>
          </a:xfrm>
          <a:prstGeom prst="rect">
            <a:avLst/>
          </a:prstGeom>
        </p:spPr>
      </p:pic>
      <p:pic>
        <p:nvPicPr>
          <p:cNvPr id="27" name="Picture 27">
            <a:extLst>
              <a:ext uri="{FF2B5EF4-FFF2-40B4-BE49-F238E27FC236}">
                <a16:creationId xmlns:a16="http://schemas.microsoft.com/office/drawing/2014/main" id="{B20737E2-AD49-C245-EBD1-7A1D87E5F2F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650567" y="4259541"/>
            <a:ext cx="1875367" cy="1799670"/>
          </a:xfrm>
          <a:prstGeom prst="rect">
            <a:avLst/>
          </a:prstGeom>
        </p:spPr>
      </p:pic>
      <p:pic>
        <p:nvPicPr>
          <p:cNvPr id="31" name="Picture 31">
            <a:extLst>
              <a:ext uri="{FF2B5EF4-FFF2-40B4-BE49-F238E27FC236}">
                <a16:creationId xmlns:a16="http://schemas.microsoft.com/office/drawing/2014/main" id="{3C0B4F32-3258-43A3-A4DB-D244239CE61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581399" y="4258733"/>
            <a:ext cx="1991784" cy="1991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8710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1BC9A34-70AA-A14C-9183-17C8BAA1AC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4238" y="2935367"/>
            <a:ext cx="3187900" cy="426212"/>
          </a:xfrm>
          <a:solidFill>
            <a:srgbClr val="C00000"/>
          </a:solidFill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sz="2600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Available Online</a:t>
            </a:r>
            <a:endParaRPr lang="en-US"/>
          </a:p>
          <a:p>
            <a:pPr marL="0" indent="0">
              <a:buNone/>
            </a:pPr>
            <a:endParaRPr lang="en-US"/>
          </a:p>
        </p:txBody>
      </p:sp>
      <p:sp>
        <p:nvSpPr>
          <p:cNvPr id="14" name="Title 6">
            <a:extLst>
              <a:ext uri="{FF2B5EF4-FFF2-40B4-BE49-F238E27FC236}">
                <a16:creationId xmlns:a16="http://schemas.microsoft.com/office/drawing/2014/main" id="{27152A1F-84F5-6C4E-BF20-AE85B0142B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2255" y="1529269"/>
            <a:ext cx="9666175" cy="907233"/>
          </a:xfrm>
        </p:spPr>
        <p:txBody>
          <a:bodyPr>
            <a:normAutofit fontScale="90000"/>
          </a:bodyPr>
          <a:lstStyle/>
          <a:p>
            <a:r>
              <a:rPr lang="en-US">
                <a:solidFill>
                  <a:srgbClr val="C00000"/>
                </a:solidFill>
                <a:latin typeface="Open Sans"/>
                <a:ea typeface="Open Sans"/>
                <a:cs typeface="Open Sans"/>
              </a:rPr>
              <a:t>Review the Guide to University Living</a:t>
            </a:r>
            <a:endParaRPr lang="en-US"/>
          </a:p>
        </p:txBody>
      </p:sp>
      <p:sp>
        <p:nvSpPr>
          <p:cNvPr id="3" name="Rectangle 11">
            <a:extLst>
              <a:ext uri="{FF2B5EF4-FFF2-40B4-BE49-F238E27FC236}">
                <a16:creationId xmlns:a16="http://schemas.microsoft.com/office/drawing/2014/main" id="{6B7531A4-6AF3-384F-DA67-EBC2FDADD3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5506" y="3107918"/>
            <a:ext cx="279342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40" tIns="45720" rIns="91440" bIns="45720" anchor="t">
            <a:spAutoFit/>
          </a:bodyPr>
          <a:lstStyle/>
          <a:p>
            <a:pPr algn="ctr"/>
            <a:endParaRPr lang="en-US" sz="2000" b="1">
              <a:latin typeface="Arial"/>
              <a:cs typeface="Arial"/>
            </a:endParaRPr>
          </a:p>
        </p:txBody>
      </p:sp>
      <p:sp>
        <p:nvSpPr>
          <p:cNvPr id="6" name="Content Placeholder 7">
            <a:extLst>
              <a:ext uri="{FF2B5EF4-FFF2-40B4-BE49-F238E27FC236}">
                <a16:creationId xmlns:a16="http://schemas.microsoft.com/office/drawing/2014/main" id="{F94C0DAC-B4E1-7E03-7748-1D42D5842D13}"/>
              </a:ext>
            </a:extLst>
          </p:cNvPr>
          <p:cNvSpPr txBox="1">
            <a:spLocks/>
          </p:cNvSpPr>
          <p:nvPr/>
        </p:nvSpPr>
        <p:spPr>
          <a:xfrm>
            <a:off x="5368212" y="2943199"/>
            <a:ext cx="3187900" cy="426212"/>
          </a:xfrm>
          <a:prstGeom prst="rect">
            <a:avLst/>
          </a:prstGeom>
          <a:solidFill>
            <a:srgbClr val="C00000"/>
          </a:solidFill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rgbClr val="E0012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600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What's Included?</a:t>
            </a:r>
            <a:endParaRPr lang="en-US">
              <a:solidFill>
                <a:schemeClr val="bg1"/>
              </a:solidFill>
            </a:endParaRPr>
          </a:p>
          <a:p>
            <a:pPr marL="0" indent="0">
              <a:buFont typeface="Arial" pitchFamily="34" charset="0"/>
              <a:buNone/>
            </a:pPr>
            <a:endParaRPr lang="en-US"/>
          </a:p>
        </p:txBody>
      </p:sp>
      <p:sp>
        <p:nvSpPr>
          <p:cNvPr id="7" name="Rectangle 11">
            <a:extLst>
              <a:ext uri="{FF2B5EF4-FFF2-40B4-BE49-F238E27FC236}">
                <a16:creationId xmlns:a16="http://schemas.microsoft.com/office/drawing/2014/main" id="{96CF20F8-4CE2-58E0-35BE-DD8BFA1201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88648" y="5802131"/>
            <a:ext cx="829071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40" tIns="45720" rIns="91440" bIns="45720" anchor="t">
            <a:spAutoFit/>
          </a:bodyPr>
          <a:lstStyle/>
          <a:p>
            <a:pPr algn="ctr"/>
            <a:endParaRPr lang="en-US" sz="2000" i="1">
              <a:solidFill>
                <a:srgbClr val="E00122"/>
              </a:solidFill>
              <a:latin typeface="Arial"/>
              <a:ea typeface="Calibri"/>
              <a:cs typeface="Arial"/>
            </a:endParaRPr>
          </a:p>
        </p:txBody>
      </p:sp>
      <p:sp>
        <p:nvSpPr>
          <p:cNvPr id="11" name="Rectangle 11">
            <a:extLst>
              <a:ext uri="{FF2B5EF4-FFF2-40B4-BE49-F238E27FC236}">
                <a16:creationId xmlns:a16="http://schemas.microsoft.com/office/drawing/2014/main" id="{87FED47A-9C14-BEA5-3E97-51270708C5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87053" y="3687800"/>
            <a:ext cx="6685415" cy="2923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40" tIns="45720" rIns="91440" bIns="45720" anchor="t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>
                <a:latin typeface="Arial"/>
                <a:cs typeface="Arial"/>
              </a:rPr>
              <a:t>Tips for living with roommates/suitemates</a:t>
            </a:r>
          </a:p>
          <a:p>
            <a:pPr marL="342900" indent="-342900">
              <a:buFont typeface="Arial"/>
              <a:buChar char="•"/>
            </a:pPr>
            <a:r>
              <a:rPr lang="en-US" sz="2400">
                <a:latin typeface="Arial"/>
                <a:cs typeface="Arial"/>
              </a:rPr>
              <a:t>Who to contact for assistance</a:t>
            </a:r>
          </a:p>
          <a:p>
            <a:pPr marL="342900" indent="-342900">
              <a:buFont typeface="Arial"/>
              <a:buChar char="•"/>
            </a:pPr>
            <a:r>
              <a:rPr lang="en-US" sz="2400">
                <a:latin typeface="Arial"/>
                <a:cs typeface="Arial"/>
              </a:rPr>
              <a:t>Mail and package handling</a:t>
            </a:r>
          </a:p>
          <a:p>
            <a:pPr marL="342900" indent="-342900">
              <a:buFont typeface="Arial"/>
              <a:buChar char="•"/>
            </a:pPr>
            <a:r>
              <a:rPr lang="en-US" sz="2400">
                <a:latin typeface="Arial"/>
                <a:cs typeface="Arial"/>
              </a:rPr>
              <a:t>Safety tips</a:t>
            </a:r>
          </a:p>
          <a:p>
            <a:pPr marL="342900" indent="-342900">
              <a:buFont typeface="Arial"/>
              <a:buChar char="•"/>
            </a:pPr>
            <a:r>
              <a:rPr lang="en-US" sz="2400" b="1" i="1">
                <a:latin typeface="Arial"/>
                <a:ea typeface="Calibri"/>
                <a:cs typeface="Arial"/>
              </a:rPr>
              <a:t>Residential Communities Rules and Regulations</a:t>
            </a:r>
          </a:p>
          <a:p>
            <a:pPr marL="342900" indent="-342900">
              <a:buFont typeface="Arial"/>
              <a:buChar char="•"/>
            </a:pPr>
            <a:endParaRPr lang="en-US" sz="2000">
              <a:latin typeface="Arial"/>
              <a:ea typeface="Calibri"/>
              <a:cs typeface="Arial"/>
            </a:endParaRPr>
          </a:p>
          <a:p>
            <a:pPr marL="342900" indent="-342900">
              <a:buFont typeface="Arial"/>
              <a:buChar char="•"/>
            </a:pPr>
            <a:endParaRPr lang="en-US" sz="2000">
              <a:latin typeface="Arial"/>
              <a:ea typeface="Calibri"/>
              <a:cs typeface="Arial"/>
            </a:endParaRPr>
          </a:p>
        </p:txBody>
      </p:sp>
      <p:pic>
        <p:nvPicPr>
          <p:cNvPr id="4" name="Picture 3" descr="A qr code with black squares&#10;&#10;Description automatically generated">
            <a:extLst>
              <a:ext uri="{FF2B5EF4-FFF2-40B4-BE49-F238E27FC236}">
                <a16:creationId xmlns:a16="http://schemas.microsoft.com/office/drawing/2014/main" id="{C31A43C4-3550-E5C2-9FF6-8B40640A4D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9367" y="3501024"/>
            <a:ext cx="2382034" cy="2382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23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406915-A689-4207-03BB-0B9D407E2E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901165"/>
            <a:ext cx="10972800" cy="1143000"/>
          </a:xfrm>
        </p:spPr>
        <p:txBody>
          <a:bodyPr>
            <a:normAutofit fontScale="90000"/>
          </a:bodyPr>
          <a:lstStyle/>
          <a:p>
            <a:r>
              <a:rPr lang="en-US">
                <a:latin typeface="Arial"/>
                <a:cs typeface="Arial"/>
              </a:rPr>
              <a:t>Questions about assignments, room &amp; board charges, or meal plan?</a:t>
            </a:r>
            <a:endParaRPr lang="en-US" err="1">
              <a:latin typeface="Arial"/>
              <a:cs typeface="Arial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8A3E03C-CC79-55D1-B4A8-C5D9848B9C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03849" y="3384731"/>
            <a:ext cx="7176090" cy="326247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en-US" sz="2800" b="1">
                <a:latin typeface="Arial"/>
                <a:cs typeface="Arial"/>
              </a:rPr>
              <a:t>Stop by Housing &amp; Food Services</a:t>
            </a:r>
            <a:endParaRPr lang="en-US" sz="2400">
              <a:solidFill>
                <a:srgbClr val="000000"/>
              </a:solidFill>
              <a:latin typeface="Arial"/>
              <a:cs typeface="Arial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n-US" sz="2800" b="1">
                <a:solidFill>
                  <a:schemeClr val="tx1"/>
                </a:solidFill>
                <a:latin typeface="Arial"/>
                <a:cs typeface="Arial"/>
              </a:rPr>
              <a:t>Hours 9:00 AM-4:00 PM</a:t>
            </a:r>
            <a:endParaRPr lang="en-US">
              <a:solidFill>
                <a:schemeClr val="tx1"/>
              </a:solidFill>
              <a:latin typeface="Arial"/>
              <a:cs typeface="Arial"/>
            </a:endParaRPr>
          </a:p>
          <a:p>
            <a:pPr marL="0" indent="0" algn="ctr">
              <a:spcBef>
                <a:spcPts val="0"/>
              </a:spcBef>
              <a:buNone/>
            </a:pPr>
            <a:br>
              <a:rPr lang="en-US" b="1"/>
            </a:br>
            <a:r>
              <a:rPr lang="en-US" sz="2800" i="1">
                <a:solidFill>
                  <a:schemeClr val="tx1"/>
                </a:solidFill>
                <a:latin typeface="Arial"/>
                <a:cs typeface="Arial"/>
              </a:rPr>
              <a:t>Marian Spencer Hall – 1st Floor</a:t>
            </a:r>
            <a:endParaRPr lang="en-US" sz="2800">
              <a:solidFill>
                <a:schemeClr val="tx1"/>
              </a:solidFill>
              <a:latin typeface="Arial"/>
              <a:cs typeface="Arial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n-US" sz="2800" i="1">
                <a:solidFill>
                  <a:schemeClr val="tx1"/>
                </a:solidFill>
                <a:latin typeface="Arial"/>
                <a:cs typeface="Arial"/>
              </a:rPr>
              <a:t>Enter on the side from University Avenue &amp; take the elevator on the left.</a:t>
            </a:r>
            <a:endParaRPr lang="en-US" sz="2400">
              <a:solidFill>
                <a:schemeClr val="tx1"/>
              </a:solidFill>
              <a:latin typeface="Arial"/>
              <a:cs typeface="Arial"/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en-US" sz="2800" i="1">
              <a:solidFill>
                <a:schemeClr val="tx1"/>
              </a:solidFill>
              <a:latin typeface="Arial"/>
              <a:cs typeface="Arial"/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en-US" sz="2800" b="1" i="1">
              <a:solidFill>
                <a:schemeClr val="tx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472723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BBAFC6-98BE-41E5-8447-57496C9FF5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077" y="1674054"/>
            <a:ext cx="5652091" cy="270491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en-US" sz="2800" b="1">
                <a:latin typeface="Arial"/>
                <a:cs typeface="Arial"/>
              </a:rPr>
              <a:t>Housing &amp; Food Services</a:t>
            </a:r>
            <a:br>
              <a:rPr lang="en-US" b="1"/>
            </a:br>
            <a:r>
              <a:rPr lang="en-US" sz="2000" i="1">
                <a:latin typeface="Arial"/>
                <a:cs typeface="Arial"/>
              </a:rPr>
              <a:t>Contact for room and board related charges, housing application process, meal plans.</a:t>
            </a:r>
            <a:br>
              <a:rPr lang="en-US"/>
            </a:br>
            <a:r>
              <a:rPr lang="en-US" sz="2400">
                <a:latin typeface="Arial"/>
                <a:cs typeface="Arial"/>
              </a:rPr>
              <a:t>513-556-6461</a:t>
            </a:r>
            <a:br>
              <a:rPr lang="en-US" sz="2400"/>
            </a:br>
            <a:r>
              <a:rPr lang="en-US" sz="2400">
                <a:latin typeface="Arial"/>
                <a:cs typeface="Arial"/>
              </a:rPr>
              <a:t>Housing: </a:t>
            </a:r>
            <a:r>
              <a:rPr lang="en-US" sz="2400">
                <a:latin typeface="Arial"/>
                <a:cs typeface="Arial"/>
                <a:hlinkClick r:id="rId3"/>
              </a:rPr>
              <a:t>uchousing@uc.edu</a:t>
            </a:r>
            <a:br>
              <a:rPr lang="en-US" sz="2400"/>
            </a:br>
            <a:r>
              <a:rPr lang="en-US" sz="2400">
                <a:latin typeface="Arial"/>
                <a:cs typeface="Arial"/>
              </a:rPr>
              <a:t>Food: </a:t>
            </a:r>
            <a:r>
              <a:rPr lang="en-US" sz="2400">
                <a:latin typeface="Arial"/>
                <a:cs typeface="Arial"/>
                <a:hlinkClick r:id="rId4"/>
              </a:rPr>
              <a:t>ucfood@uc.edu</a:t>
            </a:r>
            <a:endParaRPr lang="en-US" sz="2400">
              <a:latin typeface="Arial"/>
              <a:cs typeface="Arial"/>
            </a:endParaRPr>
          </a:p>
          <a:p>
            <a:pPr marL="0" indent="0">
              <a:spcBef>
                <a:spcPts val="0"/>
              </a:spcBef>
              <a:buNone/>
            </a:pPr>
            <a:endParaRPr lang="en-US" b="1">
              <a:solidFill>
                <a:srgbClr val="221E1F"/>
              </a:solidFill>
              <a:latin typeface="Arial"/>
              <a:cs typeface="Times New Roman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A4EA19B-D666-4710-A481-E2A84912ECE4}"/>
              </a:ext>
            </a:extLst>
          </p:cNvPr>
          <p:cNvSpPr txBox="1">
            <a:spLocks/>
          </p:cNvSpPr>
          <p:nvPr/>
        </p:nvSpPr>
        <p:spPr>
          <a:xfrm>
            <a:off x="6136917" y="1716443"/>
            <a:ext cx="5305447" cy="235719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rgbClr val="E0012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2800" b="1">
                <a:latin typeface="Arial"/>
                <a:cs typeface="Arial"/>
              </a:rPr>
              <a:t>Resident Education &amp; Development</a:t>
            </a:r>
            <a:br>
              <a:rPr lang="en-US" b="1"/>
            </a:br>
            <a:r>
              <a:rPr lang="en-US" sz="2000" i="1">
                <a:latin typeface="Arial"/>
                <a:cs typeface="Arial"/>
              </a:rPr>
              <a:t>Contact for support and guidance related to the residential experience.</a:t>
            </a:r>
            <a:br>
              <a:rPr lang="en-US"/>
            </a:br>
            <a:r>
              <a:rPr lang="en-US" sz="2400">
                <a:latin typeface="Arial"/>
                <a:cs typeface="Arial"/>
              </a:rPr>
              <a:t>513-556-6461</a:t>
            </a:r>
            <a:br>
              <a:rPr lang="en-US" sz="2400"/>
            </a:br>
            <a:r>
              <a:rPr lang="en-US" sz="2400">
                <a:latin typeface="Arial"/>
                <a:cs typeface="Arial"/>
                <a:hlinkClick r:id="rId5"/>
              </a:rPr>
              <a:t>resedev@uc.edu</a:t>
            </a:r>
            <a:endParaRPr lang="en-US" sz="2400">
              <a:latin typeface="Arial"/>
              <a:cs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B7486FB-2A2D-4B95-B83A-BB0E62A39504}"/>
              </a:ext>
            </a:extLst>
          </p:cNvPr>
          <p:cNvSpPr txBox="1"/>
          <p:nvPr/>
        </p:nvSpPr>
        <p:spPr>
          <a:xfrm>
            <a:off x="581629" y="6230884"/>
            <a:ext cx="5110480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200" b="1">
                <a:latin typeface="Arial"/>
                <a:cs typeface="Arial"/>
              </a:rPr>
              <a:t>Website: </a:t>
            </a:r>
            <a:r>
              <a:rPr lang="en-US" sz="3200">
                <a:solidFill>
                  <a:srgbClr val="E00122"/>
                </a:solidFill>
                <a:latin typeface="Arial"/>
                <a:cs typeface="Arial"/>
              </a:rPr>
              <a:t>uc.edu/housing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B2AB2CD-2446-C88A-A505-5A7B7F86470C}"/>
              </a:ext>
            </a:extLst>
          </p:cNvPr>
          <p:cNvSpPr txBox="1"/>
          <p:nvPr/>
        </p:nvSpPr>
        <p:spPr>
          <a:xfrm>
            <a:off x="6212114" y="6230258"/>
            <a:ext cx="5147128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b="1">
                <a:latin typeface="Arial"/>
                <a:cs typeface="Segoe UI"/>
              </a:rPr>
              <a:t>Instagram:</a:t>
            </a:r>
            <a:r>
              <a:rPr lang="en-US" sz="3200" b="1">
                <a:solidFill>
                  <a:srgbClr val="E00122"/>
                </a:solidFill>
                <a:latin typeface="Arial"/>
                <a:cs typeface="Segoe UI"/>
              </a:rPr>
              <a:t> </a:t>
            </a:r>
            <a:r>
              <a:rPr lang="en-US" sz="3200">
                <a:solidFill>
                  <a:srgbClr val="E00122"/>
                </a:solidFill>
                <a:latin typeface="Arial"/>
                <a:cs typeface="Segoe UI"/>
              </a:rPr>
              <a:t>@uofcincy_red</a:t>
            </a:r>
            <a:endParaRPr lang="en-US" sz="3200" b="1">
              <a:solidFill>
                <a:srgbClr val="E00122"/>
              </a:solidFill>
              <a:latin typeface="Arial"/>
              <a:cs typeface="Segoe UI"/>
            </a:endParaRPr>
          </a:p>
        </p:txBody>
      </p:sp>
      <p:pic>
        <p:nvPicPr>
          <p:cNvPr id="2" name="Picture 1" descr="Qr code&#10;&#10;Description automatically generated">
            <a:extLst>
              <a:ext uri="{FF2B5EF4-FFF2-40B4-BE49-F238E27FC236}">
                <a16:creationId xmlns:a16="http://schemas.microsoft.com/office/drawing/2014/main" id="{F4221C49-2415-9EBA-408D-9CEBECAB51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99153" y="4077222"/>
            <a:ext cx="1981200" cy="1981200"/>
          </a:xfrm>
          <a:prstGeom prst="rect">
            <a:avLst/>
          </a:prstGeom>
        </p:spPr>
      </p:pic>
      <p:pic>
        <p:nvPicPr>
          <p:cNvPr id="9" name="Picture 8" descr="Qr code&#10;&#10;Description automatically generated">
            <a:extLst>
              <a:ext uri="{FF2B5EF4-FFF2-40B4-BE49-F238E27FC236}">
                <a16:creationId xmlns:a16="http://schemas.microsoft.com/office/drawing/2014/main" id="{7DD8D4F9-BDB9-07F7-CBE4-D9FE78863BF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46109" y="3972643"/>
            <a:ext cx="2085975" cy="2085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3267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8234" y="1167161"/>
            <a:ext cx="7831874" cy="838200"/>
          </a:xfrm>
        </p:spPr>
        <p:txBody>
          <a:bodyPr>
            <a:normAutofit/>
          </a:bodyPr>
          <a:lstStyle/>
          <a:p>
            <a:pPr algn="l"/>
            <a:r>
              <a:rPr lang="en-US">
                <a:solidFill>
                  <a:srgbClr val="C00000"/>
                </a:solidFill>
                <a:latin typeface="Arial"/>
                <a:cs typeface="Arial"/>
              </a:rPr>
              <a:t>What is University Housing?</a:t>
            </a:r>
            <a:endParaRPr lang="en-US">
              <a:solidFill>
                <a:srgbClr val="C0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194562" y="2900354"/>
            <a:ext cx="4758076" cy="1815882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2800" b="1" i="1">
                <a:ea typeface="+mn-lt"/>
                <a:cs typeface="+mn-lt"/>
              </a:rPr>
              <a:t>A partnership between Housing and Food Services, and Resident Education and Development.</a:t>
            </a:r>
            <a:endParaRPr lang="en-US" sz="2800">
              <a:ea typeface="+mn-lt"/>
              <a:cs typeface="+mn-lt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EA319A2-DDF7-44AC-AA31-DD3437A362EA}"/>
              </a:ext>
            </a:extLst>
          </p:cNvPr>
          <p:cNvSpPr/>
          <p:nvPr/>
        </p:nvSpPr>
        <p:spPr>
          <a:xfrm>
            <a:off x="694660" y="2847753"/>
            <a:ext cx="3854301" cy="3863162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4C03C30-75D8-44A5-8AF2-0C6BDD8F4A1A}"/>
              </a:ext>
            </a:extLst>
          </p:cNvPr>
          <p:cNvSpPr txBox="1"/>
          <p:nvPr/>
        </p:nvSpPr>
        <p:spPr>
          <a:xfrm>
            <a:off x="1507135" y="4072619"/>
            <a:ext cx="1539697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latin typeface="Arial Narrow"/>
              </a:rPr>
              <a:t>Housing</a:t>
            </a:r>
          </a:p>
          <a:p>
            <a:pPr algn="ctr"/>
            <a:r>
              <a:rPr lang="en-US" b="1">
                <a:latin typeface="Arial Narrow"/>
              </a:rPr>
              <a:t>Agreement</a:t>
            </a:r>
            <a:endParaRPr lang="en-US" b="1">
              <a:latin typeface="Arial Narrow"/>
              <a:cs typeface="Calibri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9280C440-1148-4FB5-ABD0-4ACEC3F3387A}"/>
              </a:ext>
            </a:extLst>
          </p:cNvPr>
          <p:cNvSpPr/>
          <p:nvPr/>
        </p:nvSpPr>
        <p:spPr>
          <a:xfrm>
            <a:off x="2927497" y="2847752"/>
            <a:ext cx="3854301" cy="3863162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EE9DA23-CD3D-416C-89AB-657763F737D4}"/>
              </a:ext>
            </a:extLst>
          </p:cNvPr>
          <p:cNvSpPr txBox="1"/>
          <p:nvPr/>
        </p:nvSpPr>
        <p:spPr>
          <a:xfrm>
            <a:off x="1878006" y="6052298"/>
            <a:ext cx="1269073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latin typeface="Arial Narrow"/>
              </a:rPr>
              <a:t>Business</a:t>
            </a:r>
          </a:p>
          <a:p>
            <a:pPr algn="ctr"/>
            <a:r>
              <a:rPr lang="en-US" b="1">
                <a:latin typeface="Arial Narrow"/>
              </a:rPr>
              <a:t>Functions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8E97E73-DB4B-4B3C-91A7-B6DCDEEEE470}"/>
              </a:ext>
            </a:extLst>
          </p:cNvPr>
          <p:cNvSpPr txBox="1"/>
          <p:nvPr/>
        </p:nvSpPr>
        <p:spPr>
          <a:xfrm>
            <a:off x="1050693" y="3409600"/>
            <a:ext cx="1171102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latin typeface="Arial Narrow"/>
              </a:rPr>
              <a:t>Dining Services</a:t>
            </a:r>
            <a:endParaRPr lang="en-US" sz="240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1F5149A-3B6B-4405-A867-6DDA1A6999EB}"/>
              </a:ext>
            </a:extLst>
          </p:cNvPr>
          <p:cNvSpPr txBox="1"/>
          <p:nvPr/>
        </p:nvSpPr>
        <p:spPr>
          <a:xfrm>
            <a:off x="1279292" y="5366244"/>
            <a:ext cx="1517671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latin typeface="Arial Narrow"/>
              </a:rPr>
              <a:t>Initial </a:t>
            </a:r>
            <a:endParaRPr lang="en-US" sz="2400">
              <a:latin typeface="Calibri"/>
              <a:cs typeface="Calibri"/>
            </a:endParaRPr>
          </a:p>
          <a:p>
            <a:pPr algn="ctr"/>
            <a:r>
              <a:rPr lang="en-US" b="1">
                <a:latin typeface="Arial Narrow"/>
              </a:rPr>
              <a:t>Assignments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7C2A915-CD08-4156-BB23-AE93448DC672}"/>
              </a:ext>
            </a:extLst>
          </p:cNvPr>
          <p:cNvSpPr txBox="1"/>
          <p:nvPr/>
        </p:nvSpPr>
        <p:spPr>
          <a:xfrm>
            <a:off x="214422" y="2252329"/>
            <a:ext cx="274320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cap="all">
                <a:solidFill>
                  <a:srgbClr val="C00000"/>
                </a:solidFill>
                <a:latin typeface="Arial"/>
                <a:cs typeface="Segoe UI"/>
              </a:rPr>
              <a:t>HOUSING AND </a:t>
            </a:r>
            <a:endParaRPr lang="en-US"/>
          </a:p>
          <a:p>
            <a:pPr algn="ctr"/>
            <a:r>
              <a:rPr lang="en-US" b="1" cap="all">
                <a:solidFill>
                  <a:srgbClr val="C00000"/>
                </a:solidFill>
                <a:latin typeface="Arial"/>
                <a:cs typeface="Segoe UI"/>
              </a:rPr>
              <a:t>FOOD </a:t>
            </a:r>
            <a:r>
              <a:rPr lang="en-US">
                <a:latin typeface="Arial"/>
                <a:cs typeface="Segoe UI"/>
              </a:rPr>
              <a:t>​</a:t>
            </a:r>
            <a:r>
              <a:rPr lang="en-US" b="1" cap="all">
                <a:solidFill>
                  <a:srgbClr val="C00000"/>
                </a:solidFill>
                <a:latin typeface="Arial"/>
                <a:cs typeface="Segoe UI"/>
              </a:rPr>
              <a:t>SERVICES</a:t>
            </a:r>
            <a:endParaRPr lang="en-US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DEA552A-C6E2-4525-992A-BFD49FB34D42}"/>
              </a:ext>
            </a:extLst>
          </p:cNvPr>
          <p:cNvSpPr txBox="1"/>
          <p:nvPr/>
        </p:nvSpPr>
        <p:spPr>
          <a:xfrm>
            <a:off x="4237073" y="2252331"/>
            <a:ext cx="338115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cap="all">
                <a:solidFill>
                  <a:srgbClr val="C00000"/>
                </a:solidFill>
                <a:latin typeface="Arial"/>
              </a:rPr>
              <a:t>RESIDENT EDUCATION </a:t>
            </a:r>
            <a:endParaRPr lang="en-US">
              <a:solidFill>
                <a:srgbClr val="000000"/>
              </a:solidFill>
              <a:latin typeface="Calibri"/>
              <a:cs typeface="Calibri"/>
            </a:endParaRPr>
          </a:p>
          <a:p>
            <a:pPr algn="ctr"/>
            <a:r>
              <a:rPr lang="en-US" b="1" cap="all">
                <a:solidFill>
                  <a:srgbClr val="C00000"/>
                </a:solidFill>
                <a:latin typeface="Arial"/>
              </a:rPr>
              <a:t>AND DEVELOPMENT</a:t>
            </a:r>
            <a:endParaRPr lang="en-US">
              <a:cs typeface="Calibri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8AD91BC-BD66-4192-A48A-C51D5D430224}"/>
              </a:ext>
            </a:extLst>
          </p:cNvPr>
          <p:cNvSpPr txBox="1"/>
          <p:nvPr/>
        </p:nvSpPr>
        <p:spPr>
          <a:xfrm>
            <a:off x="2982273" y="3935657"/>
            <a:ext cx="1493368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latin typeface="Arial Narrow"/>
                <a:cs typeface="Calibri"/>
              </a:rPr>
              <a:t>Student Quality of Life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947F1B3-DBFC-463B-A392-DDF9DE44B4D0}"/>
              </a:ext>
            </a:extLst>
          </p:cNvPr>
          <p:cNvSpPr txBox="1"/>
          <p:nvPr/>
        </p:nvSpPr>
        <p:spPr>
          <a:xfrm>
            <a:off x="2960502" y="5082960"/>
            <a:ext cx="1493368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latin typeface="Arial Narrow"/>
                <a:cs typeface="Calibri"/>
              </a:rPr>
              <a:t>Student Support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08E8A37-5DB6-456C-845F-7FBF3DA4318D}"/>
              </a:ext>
            </a:extLst>
          </p:cNvPr>
          <p:cNvSpPr txBox="1"/>
          <p:nvPr/>
        </p:nvSpPr>
        <p:spPr>
          <a:xfrm>
            <a:off x="4583740" y="4296910"/>
            <a:ext cx="107161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latin typeface="Arial Narrow"/>
                <a:cs typeface="Calibri"/>
              </a:rPr>
              <a:t>Problem</a:t>
            </a:r>
            <a:endParaRPr lang="en-US" sz="2400">
              <a:latin typeface="Calibri"/>
              <a:cs typeface="Calibri"/>
            </a:endParaRPr>
          </a:p>
          <a:p>
            <a:pPr algn="ctr"/>
            <a:r>
              <a:rPr lang="en-US" b="1">
                <a:latin typeface="Arial Narrow"/>
                <a:cs typeface="Calibri"/>
              </a:rPr>
              <a:t>Solving</a:t>
            </a:r>
            <a:endParaRPr lang="en-US" sz="2400">
              <a:latin typeface="Calibri"/>
              <a:cs typeface="Calibri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E420A31-9494-4FCF-8637-6AF22A17763D}"/>
              </a:ext>
            </a:extLst>
          </p:cNvPr>
          <p:cNvSpPr txBox="1"/>
          <p:nvPr/>
        </p:nvSpPr>
        <p:spPr>
          <a:xfrm>
            <a:off x="4928537" y="3547316"/>
            <a:ext cx="1574883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latin typeface="Arial Narrow"/>
                <a:cs typeface="Calibri"/>
              </a:rPr>
              <a:t>Community Development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150ECB5-14C7-42D8-A21E-6663E0FABD8A}"/>
              </a:ext>
            </a:extLst>
          </p:cNvPr>
          <p:cNvSpPr txBox="1"/>
          <p:nvPr/>
        </p:nvSpPr>
        <p:spPr>
          <a:xfrm>
            <a:off x="4275647" y="5636867"/>
            <a:ext cx="1694626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latin typeface="Arial Narrow"/>
                <a:cs typeface="Calibri"/>
              </a:rPr>
              <a:t>Educational </a:t>
            </a:r>
            <a:br>
              <a:rPr lang="en-US" b="1">
                <a:latin typeface="Arial Narrow"/>
                <a:cs typeface="Calibri"/>
              </a:rPr>
            </a:br>
            <a:r>
              <a:rPr lang="en-US" b="1">
                <a:latin typeface="Arial Narrow"/>
                <a:cs typeface="Calibri"/>
              </a:rPr>
              <a:t>&amp; Social</a:t>
            </a:r>
            <a:endParaRPr lang="en-US" sz="2400">
              <a:latin typeface="Calibri"/>
              <a:cs typeface="Calibri"/>
            </a:endParaRPr>
          </a:p>
          <a:p>
            <a:pPr algn="ctr"/>
            <a:r>
              <a:rPr lang="en-US" b="1">
                <a:latin typeface="Arial Narrow"/>
                <a:cs typeface="Calibri"/>
              </a:rPr>
              <a:t>Programming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E7FAE62-3054-4EF6-BD8A-F69A12A09BA6}"/>
              </a:ext>
            </a:extLst>
          </p:cNvPr>
          <p:cNvSpPr txBox="1"/>
          <p:nvPr/>
        </p:nvSpPr>
        <p:spPr>
          <a:xfrm>
            <a:off x="1946612" y="2904553"/>
            <a:ext cx="1458433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latin typeface="Arial Narrow"/>
              </a:rPr>
              <a:t>Application Process</a:t>
            </a:r>
            <a:endParaRPr lang="en-US" sz="240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F5DF948-6213-4F63-8B9D-15D1274816BB}"/>
              </a:ext>
            </a:extLst>
          </p:cNvPr>
          <p:cNvSpPr txBox="1"/>
          <p:nvPr/>
        </p:nvSpPr>
        <p:spPr>
          <a:xfrm>
            <a:off x="545898" y="4756897"/>
            <a:ext cx="1803738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latin typeface="Arial Narrow"/>
              </a:rPr>
              <a:t>Service Center Operations</a:t>
            </a:r>
            <a:endParaRPr lang="en-US" sz="240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145789A-447D-4170-A098-48780EDC16BA}"/>
              </a:ext>
            </a:extLst>
          </p:cNvPr>
          <p:cNvSpPr txBox="1"/>
          <p:nvPr/>
        </p:nvSpPr>
        <p:spPr>
          <a:xfrm>
            <a:off x="4232611" y="2905311"/>
            <a:ext cx="1400712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latin typeface="Arial Narrow"/>
                <a:cs typeface="Calibri"/>
              </a:rPr>
              <a:t>Resident Advisors</a:t>
            </a:r>
            <a:endParaRPr lang="en-US" sz="240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392B1689-5F8B-4767-889C-AA6A8B61BBC1}"/>
              </a:ext>
            </a:extLst>
          </p:cNvPr>
          <p:cNvSpPr txBox="1"/>
          <p:nvPr/>
        </p:nvSpPr>
        <p:spPr>
          <a:xfrm>
            <a:off x="5122960" y="4977900"/>
            <a:ext cx="1621464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latin typeface="Arial Narrow"/>
                <a:cs typeface="Calibri"/>
              </a:rPr>
              <a:t>Living-Learning Communities</a:t>
            </a:r>
            <a:endParaRPr lang="en-US" sz="240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FD82F37-6C8E-4DC1-6D3A-D4D93AD1DCE4}"/>
              </a:ext>
            </a:extLst>
          </p:cNvPr>
          <p:cNvSpPr/>
          <p:nvPr/>
        </p:nvSpPr>
        <p:spPr>
          <a:xfrm>
            <a:off x="7450025" y="5202663"/>
            <a:ext cx="4307922" cy="97872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sz="2400" b="1" i="1">
                <a:solidFill>
                  <a:srgbClr val="C00000"/>
                </a:solidFill>
                <a:latin typeface="Arial"/>
                <a:cs typeface="Arial"/>
              </a:rPr>
              <a:t>All of us can assist students and parents in getting the help they need.</a:t>
            </a:r>
          </a:p>
        </p:txBody>
      </p:sp>
    </p:spTree>
    <p:extLst>
      <p:ext uri="{BB962C8B-B14F-4D97-AF65-F5344CB8AC3E}">
        <p14:creationId xmlns:p14="http://schemas.microsoft.com/office/powerpoint/2010/main" val="2422608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66" b="11551"/>
          <a:stretch/>
        </p:blipFill>
        <p:spPr>
          <a:xfrm>
            <a:off x="756286" y="2377857"/>
            <a:ext cx="3088619" cy="2194143"/>
          </a:xfrm>
          <a:prstGeom prst="rect">
            <a:avLst/>
          </a:prstGeom>
          <a:effectLst>
            <a:outerShdw blurRad="190500" dist="63500" dir="2700000" algn="ctr" rotWithShape="0">
              <a:srgbClr val="000000">
                <a:alpha val="67000"/>
              </a:srgbClr>
            </a:outerShdw>
          </a:effectLst>
        </p:spPr>
      </p:pic>
      <p:pic>
        <p:nvPicPr>
          <p:cNvPr id="1026" name="Picture 2" descr="L:\Photos\Housing\Residence Hall Exteriors\Turner-Schneider\Housing_JEFFERSON overhea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286" y="4644555"/>
            <a:ext cx="3096637" cy="2064424"/>
          </a:xfrm>
          <a:prstGeom prst="rect">
            <a:avLst/>
          </a:prstGeom>
          <a:noFill/>
          <a:effectLst>
            <a:outerShdw blurRad="190500" dist="63500" dir="2700000" algn="tl" rotWithShape="0">
              <a:prstClr val="black">
                <a:alpha val="67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4143960" y="2228509"/>
            <a:ext cx="7895640" cy="433965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461645" indent="-461645" defTabSz="1019175">
              <a:spcBef>
                <a:spcPct val="50000"/>
              </a:spcBef>
              <a:buFont typeface="Wingdings,Sans-Serif" pitchFamily="2" charset="2"/>
              <a:buChar char="ü"/>
            </a:pPr>
            <a:r>
              <a:rPr lang="en-US" sz="2400">
                <a:solidFill>
                  <a:srgbClr val="000000"/>
                </a:solidFill>
                <a:latin typeface="Arial"/>
                <a:cs typeface="Arial"/>
              </a:rPr>
              <a:t>Greater retention rate</a:t>
            </a:r>
          </a:p>
          <a:p>
            <a:pPr marL="461645" indent="-461645" defTabSz="1019175">
              <a:spcBef>
                <a:spcPct val="50000"/>
              </a:spcBef>
              <a:buFont typeface="Wingdings,Sans-Serif" pitchFamily="2" charset="2"/>
              <a:buChar char="ü"/>
            </a:pPr>
            <a:r>
              <a:rPr lang="en-US" sz="2400">
                <a:solidFill>
                  <a:srgbClr val="000000"/>
                </a:solidFill>
                <a:latin typeface="Arial"/>
                <a:cs typeface="Arial"/>
              </a:rPr>
              <a:t>Cultural awareness</a:t>
            </a:r>
          </a:p>
          <a:p>
            <a:pPr marL="461645" indent="-461645" defTabSz="1019175">
              <a:spcBef>
                <a:spcPct val="50000"/>
              </a:spcBef>
              <a:buFont typeface="Wingdings,Sans-Serif" pitchFamily="2" charset="2"/>
              <a:buChar char="ü"/>
            </a:pPr>
            <a:r>
              <a:rPr lang="en-US" sz="2400">
                <a:solidFill>
                  <a:srgbClr val="000000"/>
                </a:solidFill>
                <a:latin typeface="Arial"/>
                <a:cs typeface="Arial"/>
              </a:rPr>
              <a:t>Higher level of student satisfaction</a:t>
            </a:r>
          </a:p>
          <a:p>
            <a:pPr marL="461645" indent="-461645" defTabSz="1019175">
              <a:spcBef>
                <a:spcPct val="50000"/>
              </a:spcBef>
              <a:buFont typeface="Wingdings,Sans-Serif" pitchFamily="2" charset="2"/>
              <a:buChar char="ü"/>
            </a:pPr>
            <a:r>
              <a:rPr lang="en-US" sz="2400">
                <a:solidFill>
                  <a:srgbClr val="000000"/>
                </a:solidFill>
                <a:latin typeface="Arial"/>
                <a:cs typeface="Arial"/>
              </a:rPr>
              <a:t>Growth in leadership and interpersonal skills</a:t>
            </a:r>
          </a:p>
          <a:p>
            <a:pPr marL="461645" indent="-461645" defTabSz="1019175">
              <a:spcBef>
                <a:spcPct val="50000"/>
              </a:spcBef>
              <a:buFont typeface="Wingdings,Sans-Serif" pitchFamily="2" charset="2"/>
              <a:buChar char="ü"/>
            </a:pPr>
            <a:r>
              <a:rPr lang="en-US" sz="2400">
                <a:solidFill>
                  <a:srgbClr val="000000"/>
                </a:solidFill>
                <a:latin typeface="Arial"/>
                <a:cs typeface="Arial"/>
              </a:rPr>
              <a:t>More likely to be involved on campus</a:t>
            </a:r>
          </a:p>
          <a:p>
            <a:pPr marL="461645" indent="-461645" defTabSz="1019175">
              <a:spcBef>
                <a:spcPct val="50000"/>
              </a:spcBef>
              <a:buFont typeface="Wingdings,Sans-Serif" pitchFamily="2" charset="2"/>
              <a:buChar char="ü"/>
            </a:pPr>
            <a:r>
              <a:rPr lang="en-US" sz="2400">
                <a:solidFill>
                  <a:srgbClr val="000000"/>
                </a:solidFill>
                <a:latin typeface="Arial"/>
                <a:cs typeface="Arial"/>
              </a:rPr>
              <a:t>Close to resources</a:t>
            </a:r>
          </a:p>
          <a:p>
            <a:pPr marL="461645" indent="-461645" defTabSz="1019175">
              <a:spcBef>
                <a:spcPct val="50000"/>
              </a:spcBef>
              <a:buFont typeface="Wingdings,Sans-Serif" pitchFamily="2" charset="2"/>
              <a:buChar char="ü"/>
            </a:pPr>
            <a:r>
              <a:rPr lang="en-US" sz="2400">
                <a:solidFill>
                  <a:srgbClr val="000000"/>
                </a:solidFill>
                <a:latin typeface="Arial"/>
                <a:cs typeface="Arial"/>
              </a:rPr>
              <a:t>Always a program or event to attend</a:t>
            </a:r>
          </a:p>
          <a:p>
            <a:pPr marL="461645" indent="-461645" defTabSz="1019175">
              <a:spcBef>
                <a:spcPct val="50000"/>
              </a:spcBef>
              <a:buFont typeface="Wingdings,Sans-Serif" pitchFamily="2" charset="2"/>
              <a:buChar char="ü"/>
            </a:pPr>
            <a:r>
              <a:rPr lang="en-US" sz="2400">
                <a:latin typeface="Arial"/>
                <a:cs typeface="Arial"/>
              </a:rPr>
              <a:t>Residential support staff always available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19200" y="1354750"/>
            <a:ext cx="11125200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000" b="1">
                <a:latin typeface="Arial"/>
                <a:cs typeface="Arial"/>
              </a:rPr>
              <a:t>Benefits to Living in </a:t>
            </a:r>
            <a:r>
              <a:rPr lang="en-US" sz="4000" b="1">
                <a:solidFill>
                  <a:srgbClr val="C00000"/>
                </a:solidFill>
                <a:latin typeface="Arial"/>
                <a:cs typeface="Arial"/>
              </a:rPr>
              <a:t>University Housing</a:t>
            </a:r>
            <a:endParaRPr lang="en-US" sz="4000" b="1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631607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0741AD-CA18-47E0-8BCA-7C9952F494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140" y="1223655"/>
            <a:ext cx="10972800" cy="1143000"/>
          </a:xfrm>
        </p:spPr>
        <p:txBody>
          <a:bodyPr/>
          <a:lstStyle/>
          <a:p>
            <a:r>
              <a:rPr lang="en-US" sz="4000">
                <a:latin typeface="Arial"/>
                <a:cs typeface="Arial"/>
              </a:rPr>
              <a:t>The </a:t>
            </a:r>
            <a:r>
              <a:rPr lang="en-US" sz="4000">
                <a:solidFill>
                  <a:srgbClr val="C00000"/>
                </a:solidFill>
                <a:latin typeface="Arial"/>
                <a:cs typeface="Arial"/>
              </a:rPr>
              <a:t>Bearcat (Residential) Experience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FA7529-508B-484A-BEF5-62EEA39EEC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2611" y="2599090"/>
            <a:ext cx="5485026" cy="3811566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 fontAlgn="base">
              <a:buNone/>
            </a:pPr>
            <a:r>
              <a:rPr lang="en-US" sz="2800" b="1">
                <a:solidFill>
                  <a:srgbClr val="C00000"/>
                </a:solidFill>
                <a:latin typeface="Arial"/>
                <a:cs typeface="Arial"/>
              </a:rPr>
              <a:t>Learning does not </a:t>
            </a:r>
            <a:r>
              <a:rPr lang="en-US" sz="2800" b="1" i="1">
                <a:solidFill>
                  <a:srgbClr val="C00000"/>
                </a:solidFill>
                <a:latin typeface="Arial"/>
                <a:cs typeface="Arial"/>
              </a:rPr>
              <a:t>just </a:t>
            </a:r>
            <a:r>
              <a:rPr lang="en-US" sz="2800" b="1">
                <a:solidFill>
                  <a:srgbClr val="C00000"/>
                </a:solidFill>
                <a:latin typeface="Arial"/>
                <a:cs typeface="Arial"/>
              </a:rPr>
              <a:t>take place in the classroom. ​</a:t>
            </a:r>
            <a:endParaRPr lang="en-US" sz="2800" b="1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en-US" sz="2800">
              <a:latin typeface="Arial"/>
              <a:cs typeface="Arial"/>
            </a:endParaRPr>
          </a:p>
          <a:p>
            <a:pPr marL="0" indent="0">
              <a:buNone/>
            </a:pPr>
            <a:r>
              <a:rPr lang="en-US" sz="2800">
                <a:solidFill>
                  <a:schemeClr val="tx1"/>
                </a:solidFill>
                <a:latin typeface="Arial"/>
                <a:cs typeface="Arial"/>
              </a:rPr>
              <a:t>As a member of a residential community, students will have the opportunity to develop life skills including leadership, inclusion, community and learning. ​</a:t>
            </a:r>
            <a:endParaRPr lang="en-US" sz="2800">
              <a:solidFill>
                <a:schemeClr val="tx1"/>
              </a:solidFill>
            </a:endParaRPr>
          </a:p>
          <a:p>
            <a:pPr marL="0" indent="0" fontAlgn="base">
              <a:buNone/>
            </a:pPr>
            <a:endParaRPr lang="en-US" sz="2800">
              <a:solidFill>
                <a:schemeClr val="tx1"/>
              </a:solidFill>
            </a:endParaRPr>
          </a:p>
          <a:p>
            <a:endParaRPr lang="en-US" sz="2800">
              <a:solidFill>
                <a:schemeClr val="tx1"/>
              </a:solidFill>
            </a:endParaRPr>
          </a:p>
        </p:txBody>
      </p:sp>
      <p:pic>
        <p:nvPicPr>
          <p:cNvPr id="4" name="Picture 4" descr="IMG_3381.JPEG">
            <a:extLst>
              <a:ext uri="{FF2B5EF4-FFF2-40B4-BE49-F238E27FC236}">
                <a16:creationId xmlns:a16="http://schemas.microsoft.com/office/drawing/2014/main" id="{EB45761C-ACD0-82FA-3AD9-826AFD133E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9032" y="2265263"/>
            <a:ext cx="2849301" cy="21345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5" descr="thumbnail_IMG_9549.jpg">
            <a:extLst>
              <a:ext uri="{FF2B5EF4-FFF2-40B4-BE49-F238E27FC236}">
                <a16:creationId xmlns:a16="http://schemas.microsoft.com/office/drawing/2014/main" id="{6155A21A-22C8-A54C-90F9-8E3534CFF4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1615" y="4551261"/>
            <a:ext cx="2887883" cy="21635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10" descr="LLC Students Penguins.jpg">
            <a:extLst>
              <a:ext uri="{FF2B5EF4-FFF2-40B4-BE49-F238E27FC236}">
                <a16:creationId xmlns:a16="http://schemas.microsoft.com/office/drawing/2014/main" id="{8FCBD1F2-5302-2624-16C6-B1220C9C88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80654" y="2303845"/>
            <a:ext cx="2743200" cy="2057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268433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31BC6-E553-4DF0-9604-7C82F9E444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240" y="1153161"/>
            <a:ext cx="10972800" cy="1143000"/>
          </a:xfrm>
        </p:spPr>
        <p:txBody>
          <a:bodyPr>
            <a:normAutofit/>
          </a:bodyPr>
          <a:lstStyle/>
          <a:p>
            <a:r>
              <a:rPr lang="en-US" sz="4000">
                <a:solidFill>
                  <a:srgbClr val="C00000"/>
                </a:solidFill>
                <a:latin typeface="Arial"/>
                <a:cs typeface="Arial"/>
              </a:rPr>
              <a:t>Safety &amp; Security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C6EA95-325C-421F-B447-A45F7E677B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360" y="2296161"/>
            <a:ext cx="11612880" cy="4206240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en-US">
                <a:solidFill>
                  <a:schemeClr val="tx1"/>
                </a:solidFill>
                <a:latin typeface="Arial"/>
                <a:cs typeface="Arial"/>
              </a:rPr>
              <a:t>24/7 card access to your residential community</a:t>
            </a:r>
          </a:p>
          <a:p>
            <a:r>
              <a:rPr lang="en-US">
                <a:solidFill>
                  <a:schemeClr val="tx1"/>
                </a:solidFill>
                <a:latin typeface="Arial"/>
                <a:cs typeface="Arial"/>
              </a:rPr>
              <a:t>UCPD or CPD presence</a:t>
            </a:r>
          </a:p>
          <a:p>
            <a:r>
              <a:rPr lang="en-US">
                <a:solidFill>
                  <a:schemeClr val="tx1"/>
                </a:solidFill>
                <a:latin typeface="Arial"/>
                <a:cs typeface="Arial"/>
              </a:rPr>
              <a:t>Multiple levels of staff on-call at all times</a:t>
            </a:r>
          </a:p>
          <a:p>
            <a:r>
              <a:rPr lang="en-US">
                <a:solidFill>
                  <a:schemeClr val="tx1"/>
                </a:solidFill>
                <a:latin typeface="Arial"/>
                <a:cs typeface="Arial"/>
              </a:rPr>
              <a:t>Service centers in campus core locations</a:t>
            </a:r>
          </a:p>
          <a:p>
            <a:r>
              <a:rPr lang="en-US">
                <a:solidFill>
                  <a:schemeClr val="tx1"/>
                </a:solidFill>
                <a:latin typeface="Arial"/>
                <a:cs typeface="Arial"/>
              </a:rPr>
              <a:t>Fire protection – smoke detectors, sprinklers, fire drills</a:t>
            </a:r>
          </a:p>
          <a:p>
            <a:pPr marL="0" indent="0">
              <a:buNone/>
            </a:pPr>
            <a:endParaRPr lang="en-US">
              <a:solidFill>
                <a:schemeClr val="tx1"/>
              </a:solidFill>
            </a:endParaRPr>
          </a:p>
          <a:p>
            <a:pPr marL="0" indent="0" algn="ctr">
              <a:buNone/>
            </a:pPr>
            <a:r>
              <a:rPr lang="en-US" sz="3000" b="1" i="1">
                <a:solidFill>
                  <a:srgbClr val="C00000"/>
                </a:solidFill>
                <a:latin typeface="Arial"/>
                <a:cs typeface="Arial"/>
              </a:rPr>
              <a:t>We recommend that students look into renters’ insurance to ensure personal property protection in the communal living space. </a:t>
            </a:r>
            <a:endParaRPr lang="en-US" sz="3000" b="1" i="1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42669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extLst>
    <p:ext uri="{6950BFC3-D8DA-4A85-94F7-54DA5524770B}">
      <p188:commentRel xmlns:p188="http://schemas.microsoft.com/office/powerpoint/2018/8/main" r:id="rId3"/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0A0459-26AD-4B1D-868B-62CD41B4C3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183" y="889727"/>
            <a:ext cx="10972800" cy="1143000"/>
          </a:xfrm>
        </p:spPr>
        <p:txBody>
          <a:bodyPr>
            <a:normAutofit/>
          </a:bodyPr>
          <a:lstStyle/>
          <a:p>
            <a:r>
              <a:rPr lang="en-US" sz="4000">
                <a:solidFill>
                  <a:srgbClr val="C00000"/>
                </a:solidFill>
                <a:latin typeface="Arial"/>
                <a:cs typeface="Arial"/>
              </a:rPr>
              <a:t>Getting Involved</a:t>
            </a:r>
            <a:endParaRPr lang="en-US" sz="4000">
              <a:solidFill>
                <a:srgbClr val="C0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944B29-0959-4C14-8372-AC2883C10E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22285" y="2800969"/>
            <a:ext cx="3214607" cy="1444179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 algn="ctr">
              <a:buNone/>
            </a:pPr>
            <a:r>
              <a:rPr lang="en-US" sz="2400">
                <a:solidFill>
                  <a:schemeClr val="tx1"/>
                </a:solidFill>
                <a:latin typeface="Arial"/>
                <a:cs typeface="Times New Roman"/>
              </a:rPr>
              <a:t>Learn more about these organizations by attending our welcome events!</a:t>
            </a:r>
            <a:endParaRPr lang="en-US" sz="2400" b="1">
              <a:solidFill>
                <a:schemeClr val="tx1"/>
              </a:solidFill>
              <a:latin typeface="Arial"/>
              <a:cs typeface="Times New Roman"/>
            </a:endParaRP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EB7FE9B0-424F-41BF-930B-0A96D7F48A0C}"/>
              </a:ext>
            </a:extLst>
          </p:cNvPr>
          <p:cNvSpPr txBox="1">
            <a:spLocks/>
          </p:cNvSpPr>
          <p:nvPr/>
        </p:nvSpPr>
        <p:spPr>
          <a:xfrm>
            <a:off x="8615841" y="2200802"/>
            <a:ext cx="3103267" cy="59654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rgbClr val="E0012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b="1">
                <a:solidFill>
                  <a:srgbClr val="C00000"/>
                </a:solidFill>
                <a:latin typeface="Arial"/>
                <a:cs typeface="Times New Roman"/>
              </a:rPr>
              <a:t>Bearcats Welcome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30A5322-37BF-0E02-1DA7-CEF2A7DDE082}"/>
              </a:ext>
            </a:extLst>
          </p:cNvPr>
          <p:cNvSpPr txBox="1">
            <a:spLocks/>
          </p:cNvSpPr>
          <p:nvPr/>
        </p:nvSpPr>
        <p:spPr>
          <a:xfrm>
            <a:off x="3357602" y="1885814"/>
            <a:ext cx="4702884" cy="297082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rgbClr val="E0012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>
                <a:solidFill>
                  <a:schemeClr val="tx1"/>
                </a:solidFill>
                <a:latin typeface="Arial"/>
                <a:cs typeface="Times New Roman"/>
              </a:rPr>
              <a:t>Applications for involvement in any of our student organizations will be available at the beginning of the Fall 2024 semester. </a:t>
            </a:r>
            <a:endParaRPr lang="en-US" sz="2400">
              <a:solidFill>
                <a:schemeClr val="tx1"/>
              </a:solidFill>
              <a:latin typeface="Arial"/>
            </a:endParaRPr>
          </a:p>
          <a:p>
            <a:pPr marL="0" indent="0" algn="ctr">
              <a:buNone/>
            </a:pPr>
            <a:r>
              <a:rPr lang="en-US" sz="2400">
                <a:solidFill>
                  <a:schemeClr val="tx1"/>
                </a:solidFill>
                <a:latin typeface="Arial"/>
                <a:cs typeface="Times New Roman"/>
              </a:rPr>
              <a:t>Our opportunities make for a great way to connect with campus early on and meet other Bearcats. </a:t>
            </a:r>
            <a:endParaRPr lang="en-US" sz="2400">
              <a:solidFill>
                <a:schemeClr val="tx1"/>
              </a:solidFill>
              <a:latin typeface="Arial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CF4D840-CC67-4948-9618-035205B5C046}"/>
              </a:ext>
            </a:extLst>
          </p:cNvPr>
          <p:cNvSpPr txBox="1">
            <a:spLocks/>
          </p:cNvSpPr>
          <p:nvPr/>
        </p:nvSpPr>
        <p:spPr>
          <a:xfrm>
            <a:off x="2875307" y="5160230"/>
            <a:ext cx="5649516" cy="135854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rgbClr val="E0012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b="1">
                <a:solidFill>
                  <a:srgbClr val="C00000"/>
                </a:solidFill>
                <a:latin typeface="Arial"/>
                <a:cs typeface="Times New Roman"/>
              </a:rPr>
              <a:t>Hall Government</a:t>
            </a:r>
            <a:br>
              <a:rPr lang="en-US" sz="2400" b="1">
                <a:solidFill>
                  <a:srgbClr val="C00000"/>
                </a:solidFill>
                <a:latin typeface="Arial"/>
                <a:cs typeface="Times New Roman"/>
              </a:rPr>
            </a:br>
            <a:r>
              <a:rPr lang="en-US" sz="2400" b="1">
                <a:solidFill>
                  <a:srgbClr val="C00000"/>
                </a:solidFill>
                <a:latin typeface="Arial"/>
                <a:cs typeface="Arial"/>
              </a:rPr>
              <a:t>National Residence Hall Honorary</a:t>
            </a:r>
            <a:br>
              <a:rPr lang="en-US" sz="2400" b="1">
                <a:solidFill>
                  <a:srgbClr val="C00000"/>
                </a:solidFill>
                <a:latin typeface="Arial"/>
                <a:cs typeface="Arial"/>
              </a:rPr>
            </a:br>
            <a:r>
              <a:rPr lang="en-US" sz="2400" b="1">
                <a:solidFill>
                  <a:srgbClr val="C00000"/>
                </a:solidFill>
                <a:latin typeface="Arial"/>
                <a:cs typeface="Arial"/>
              </a:rPr>
              <a:t>Residence Hall Association</a:t>
            </a:r>
            <a:endParaRPr lang="en-US" sz="240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A8895C0-657B-56B5-91EB-EB92EC0E1BD3}"/>
              </a:ext>
            </a:extLst>
          </p:cNvPr>
          <p:cNvSpPr txBox="1">
            <a:spLocks/>
          </p:cNvSpPr>
          <p:nvPr/>
        </p:nvSpPr>
        <p:spPr>
          <a:xfrm>
            <a:off x="8521990" y="4849729"/>
            <a:ext cx="3291893" cy="146070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rgbClr val="E0012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b="1" dirty="0">
                <a:solidFill>
                  <a:srgbClr val="C00000"/>
                </a:solidFill>
                <a:latin typeface="Arial"/>
                <a:cs typeface="Times New Roman"/>
              </a:rPr>
              <a:t>First-Floor Meetings</a:t>
            </a:r>
          </a:p>
          <a:p>
            <a:pPr marL="0" indent="0" algn="ctr">
              <a:buNone/>
            </a:pPr>
            <a:r>
              <a:rPr lang="en-US" sz="2400" b="1" dirty="0">
                <a:solidFill>
                  <a:schemeClr val="tx1"/>
                </a:solidFill>
                <a:latin typeface="Arial"/>
                <a:cs typeface="Times New Roman"/>
              </a:rPr>
              <a:t>Thursday, August 22 at 4:00 PM </a:t>
            </a:r>
          </a:p>
          <a:p>
            <a:pPr marL="0" indent="0" algn="ctr">
              <a:buNone/>
            </a:pPr>
            <a:endParaRPr lang="en-US" sz="900" b="1">
              <a:solidFill>
                <a:srgbClr val="C00000"/>
              </a:solidFill>
              <a:latin typeface="Arial"/>
              <a:cs typeface="Times New Roman"/>
            </a:endParaRPr>
          </a:p>
          <a:p>
            <a:pPr marL="0" indent="0" algn="ctr">
              <a:buNone/>
            </a:pPr>
            <a:endParaRPr lang="en-US" sz="2400" b="1" dirty="0">
              <a:solidFill>
                <a:srgbClr val="C00000"/>
              </a:solidFill>
              <a:latin typeface="Arial"/>
              <a:cs typeface="Times New Roman"/>
            </a:endParaRPr>
          </a:p>
          <a:p>
            <a:pPr marL="0" indent="0" algn="ctr">
              <a:buNone/>
            </a:pPr>
            <a:endParaRPr lang="en-US" sz="2800" b="1">
              <a:solidFill>
                <a:srgbClr val="C00000"/>
              </a:solidFill>
              <a:latin typeface="Times New Roman"/>
              <a:cs typeface="Times New Roman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5A58A75-3686-618D-55FB-CFA821751735}"/>
              </a:ext>
            </a:extLst>
          </p:cNvPr>
          <p:cNvSpPr txBox="1">
            <a:spLocks/>
          </p:cNvSpPr>
          <p:nvPr/>
        </p:nvSpPr>
        <p:spPr>
          <a:xfrm>
            <a:off x="-360546" y="2926967"/>
            <a:ext cx="4146393" cy="59654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rgbClr val="E0012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b="1">
                <a:solidFill>
                  <a:srgbClr val="C00000"/>
                </a:solidFill>
                <a:latin typeface="Arial"/>
                <a:cs typeface="Times New Roman"/>
              </a:rPr>
              <a:t>Student Employment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EE3C8EB-12FC-BDF1-62C4-20B5F0103468}"/>
              </a:ext>
            </a:extLst>
          </p:cNvPr>
          <p:cNvSpPr txBox="1">
            <a:spLocks/>
          </p:cNvSpPr>
          <p:nvPr/>
        </p:nvSpPr>
        <p:spPr>
          <a:xfrm>
            <a:off x="59571" y="3445533"/>
            <a:ext cx="3297949" cy="213738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rgbClr val="E0012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b="1">
                <a:solidFill>
                  <a:schemeClr val="tx1"/>
                </a:solidFill>
                <a:latin typeface="Arial"/>
                <a:cs typeface="Times New Roman"/>
              </a:rPr>
              <a:t>Desk Assistants </a:t>
            </a:r>
          </a:p>
          <a:p>
            <a:pPr marL="0" indent="0" algn="ctr">
              <a:buNone/>
            </a:pPr>
            <a:endParaRPr lang="en-US" sz="900" b="1">
              <a:solidFill>
                <a:schemeClr val="tx1"/>
              </a:solidFill>
              <a:latin typeface="Arial"/>
              <a:cs typeface="Times New Roman"/>
            </a:endParaRPr>
          </a:p>
          <a:p>
            <a:pPr marL="0" indent="0" algn="ctr">
              <a:buNone/>
            </a:pPr>
            <a:r>
              <a:rPr lang="en-US" sz="2400" b="1">
                <a:solidFill>
                  <a:schemeClr val="tx1"/>
                </a:solidFill>
                <a:latin typeface="Arial"/>
                <a:cs typeface="Times New Roman"/>
              </a:rPr>
              <a:t>Resident Advisors</a:t>
            </a:r>
            <a:endParaRPr lang="en-US">
              <a:solidFill>
                <a:schemeClr val="tx1"/>
              </a:solidFill>
            </a:endParaRPr>
          </a:p>
          <a:p>
            <a:pPr marL="0" indent="0" algn="ctr">
              <a:buNone/>
            </a:pPr>
            <a:r>
              <a:rPr lang="en-US" sz="2400" i="1">
                <a:solidFill>
                  <a:schemeClr val="tx1"/>
                </a:solidFill>
                <a:latin typeface="Arial"/>
                <a:cs typeface="Times New Roman"/>
              </a:rPr>
              <a:t>App goes live Oct. 1!</a:t>
            </a:r>
          </a:p>
          <a:p>
            <a:pPr marL="0" indent="0" algn="ctr">
              <a:buNone/>
            </a:pPr>
            <a:r>
              <a:rPr lang="en-US" sz="2400">
                <a:solidFill>
                  <a:schemeClr val="tx1"/>
                </a:solidFill>
                <a:latin typeface="Arial"/>
                <a:cs typeface="Arial"/>
              </a:rPr>
              <a:t>uc.erezlife.edu</a:t>
            </a:r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35642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2F0ECE5-1FD0-4F05-A6D6-17711055A5AE}"/>
              </a:ext>
            </a:extLst>
          </p:cNvPr>
          <p:cNvSpPr/>
          <p:nvPr/>
        </p:nvSpPr>
        <p:spPr>
          <a:xfrm>
            <a:off x="0" y="-2755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416F7E5-8EB2-4DDB-A19C-31D96B8D77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54"/>
            <a:ext cx="12327466" cy="6934200"/>
          </a:xfrm>
        </p:spPr>
      </p:pic>
    </p:spTree>
    <p:extLst>
      <p:ext uri="{BB962C8B-B14F-4D97-AF65-F5344CB8AC3E}">
        <p14:creationId xmlns:p14="http://schemas.microsoft.com/office/powerpoint/2010/main" val="33421653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3114031" y="1357391"/>
            <a:ext cx="7468374" cy="718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101882" tIns="50941" rIns="101882" bIns="50941" anchor="ctr">
            <a:spAutoFit/>
          </a:bodyPr>
          <a:lstStyle/>
          <a:p>
            <a:pPr defTabSz="1019175">
              <a:defRPr/>
            </a:pPr>
            <a:r>
              <a:rPr lang="en-US" sz="4000" b="1">
                <a:solidFill>
                  <a:srgbClr val="C00000"/>
                </a:solidFill>
                <a:latin typeface="Arial"/>
                <a:cs typeface="Arial"/>
              </a:rPr>
              <a:t>Living with a Roommate</a:t>
            </a:r>
            <a:endParaRPr lang="en-US" sz="400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11"/>
          <p:cNvSpPr>
            <a:spLocks noChangeArrowheads="1"/>
          </p:cNvSpPr>
          <p:nvPr/>
        </p:nvSpPr>
        <p:spPr bwMode="auto">
          <a:xfrm>
            <a:off x="927716" y="2182403"/>
            <a:ext cx="983262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2400">
                <a:latin typeface="Arial"/>
                <a:cs typeface="Arial"/>
              </a:rPr>
              <a:t>During the first six weeks, you will complete a roommate/suitemate agreement with your roommate(s) and RA.</a:t>
            </a:r>
            <a:endParaRPr lang="en-US" sz="2400">
              <a:cs typeface="Calibri"/>
            </a:endParaRPr>
          </a:p>
        </p:txBody>
      </p:sp>
      <p:sp>
        <p:nvSpPr>
          <p:cNvPr id="6" name="Rectangle 11">
            <a:extLst>
              <a:ext uri="{FF2B5EF4-FFF2-40B4-BE49-F238E27FC236}">
                <a16:creationId xmlns:a16="http://schemas.microsoft.com/office/drawing/2014/main" id="{76725F75-AF34-0F7D-9D3C-92400E0244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7918" y="3011921"/>
            <a:ext cx="5463183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2000" u="sng">
                <a:latin typeface="Arial"/>
                <a:cs typeface="Arial"/>
              </a:rPr>
              <a:t>Things to think about:</a:t>
            </a:r>
            <a:endParaRPr lang="en-US" sz="2000" u="sng">
              <a:cs typeface="Calibri"/>
            </a:endParaRPr>
          </a:p>
          <a:p>
            <a:pPr marL="342900" indent="-342900">
              <a:buFont typeface="Arial"/>
              <a:buChar char="•"/>
            </a:pPr>
            <a:r>
              <a:rPr lang="en-US" sz="2000">
                <a:latin typeface="Arial"/>
                <a:cs typeface="Arial"/>
              </a:rPr>
              <a:t>Cleanliness preferences</a:t>
            </a:r>
          </a:p>
          <a:p>
            <a:pPr marL="342900" indent="-342900">
              <a:buFont typeface="Arial"/>
              <a:buChar char="•"/>
            </a:pPr>
            <a:r>
              <a:rPr lang="en-US" sz="2000">
                <a:latin typeface="Arial"/>
                <a:cs typeface="Arial"/>
              </a:rPr>
              <a:t>Guests </a:t>
            </a:r>
          </a:p>
          <a:p>
            <a:pPr marL="800100" lvl="1" indent="-342900">
              <a:buFont typeface="Arial"/>
              <a:buChar char="•"/>
            </a:pPr>
            <a:r>
              <a:rPr lang="en-US" sz="2000">
                <a:latin typeface="Arial"/>
                <a:cs typeface="Arial"/>
              </a:rPr>
              <a:t>You are responsible for </a:t>
            </a:r>
            <a:r>
              <a:rPr lang="en-US" sz="2000" b="1" i="1">
                <a:latin typeface="Arial"/>
                <a:cs typeface="Arial"/>
              </a:rPr>
              <a:t>any and all</a:t>
            </a:r>
            <a:r>
              <a:rPr lang="en-US" sz="2000">
                <a:latin typeface="Arial"/>
                <a:cs typeface="Arial"/>
              </a:rPr>
              <a:t> guests you bring over to the community and into your living space.</a:t>
            </a:r>
          </a:p>
          <a:p>
            <a:pPr marL="342900" indent="-342900">
              <a:buFont typeface="Arial"/>
              <a:buChar char="•"/>
            </a:pPr>
            <a:r>
              <a:rPr lang="en-US" sz="2000">
                <a:latin typeface="Arial"/>
                <a:cs typeface="Calibri"/>
              </a:rPr>
              <a:t>Communication method</a:t>
            </a:r>
          </a:p>
          <a:p>
            <a:pPr marL="342900" indent="-342900">
              <a:buFont typeface="Arial"/>
              <a:buChar char="•"/>
            </a:pPr>
            <a:r>
              <a:rPr lang="en-US" sz="2000">
                <a:latin typeface="Arial"/>
                <a:cs typeface="Calibri"/>
              </a:rPr>
              <a:t>Use of belongings</a:t>
            </a:r>
          </a:p>
          <a:p>
            <a:pPr marL="342900" indent="-342900">
              <a:buFont typeface="Arial"/>
              <a:buChar char="•"/>
            </a:pPr>
            <a:r>
              <a:rPr lang="en-US" sz="2000">
                <a:latin typeface="Arial"/>
                <a:cs typeface="Calibri"/>
              </a:rPr>
              <a:t>Noise volume</a:t>
            </a:r>
          </a:p>
          <a:p>
            <a:pPr marL="342900" indent="-342900">
              <a:buFont typeface="Arial"/>
              <a:buChar char="•"/>
            </a:pPr>
            <a:r>
              <a:rPr lang="en-US" sz="2000">
                <a:latin typeface="Arial"/>
                <a:cs typeface="Calibri"/>
              </a:rPr>
              <a:t>UC is tobacco-free</a:t>
            </a:r>
          </a:p>
        </p:txBody>
      </p:sp>
      <p:sp>
        <p:nvSpPr>
          <p:cNvPr id="7" name="Rectangle 11">
            <a:extLst>
              <a:ext uri="{FF2B5EF4-FFF2-40B4-BE49-F238E27FC236}">
                <a16:creationId xmlns:a16="http://schemas.microsoft.com/office/drawing/2014/main" id="{C33ADA7D-E827-FB07-7F14-6E25CD5F8A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39463" y="3098731"/>
            <a:ext cx="4392526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2000" u="sng">
                <a:latin typeface="Arial"/>
                <a:cs typeface="Arial"/>
              </a:rPr>
              <a:t>Helpful tips:</a:t>
            </a:r>
            <a:endParaRPr lang="en-US" sz="2000" u="sng">
              <a:cs typeface="Calibri"/>
            </a:endParaRPr>
          </a:p>
          <a:p>
            <a:pPr marL="342900" indent="-342900">
              <a:buFont typeface="Arial"/>
              <a:buChar char="•"/>
            </a:pPr>
            <a:r>
              <a:rPr lang="en-US" sz="2000">
                <a:latin typeface="Arial"/>
                <a:cs typeface="Arial"/>
              </a:rPr>
              <a:t>Have realistic expectations</a:t>
            </a:r>
            <a:endParaRPr lang="en-US" sz="2000" u="sng">
              <a:latin typeface="Arial"/>
              <a:cs typeface="Arial"/>
            </a:endParaRPr>
          </a:p>
          <a:p>
            <a:pPr marL="342900" indent="-342900">
              <a:buFont typeface="Arial"/>
              <a:buChar char="•"/>
            </a:pPr>
            <a:r>
              <a:rPr lang="en-US" sz="2000">
                <a:latin typeface="Arial"/>
                <a:cs typeface="Arial"/>
              </a:rPr>
              <a:t>Approach w/ an open mind</a:t>
            </a:r>
          </a:p>
          <a:p>
            <a:pPr marL="342900" indent="-342900">
              <a:buFont typeface="Arial"/>
              <a:buChar char="•"/>
            </a:pPr>
            <a:r>
              <a:rPr lang="en-US" sz="2000">
                <a:latin typeface="Arial"/>
                <a:cs typeface="Arial"/>
              </a:rPr>
              <a:t>Speak up</a:t>
            </a:r>
          </a:p>
          <a:p>
            <a:pPr marL="342900" indent="-342900">
              <a:buFont typeface="Arial"/>
              <a:buChar char="•"/>
            </a:pPr>
            <a:r>
              <a:rPr lang="en-US" sz="2000">
                <a:latin typeface="Arial"/>
                <a:cs typeface="Arial"/>
              </a:rPr>
              <a:t>Check in occasionally</a:t>
            </a:r>
          </a:p>
          <a:p>
            <a:pPr marL="342900" indent="-342900">
              <a:buFont typeface="Arial"/>
              <a:buChar char="•"/>
            </a:pPr>
            <a:r>
              <a:rPr lang="en-US" sz="2000">
                <a:latin typeface="Arial"/>
                <a:cs typeface="Arial"/>
              </a:rPr>
              <a:t>Listen carefully</a:t>
            </a:r>
          </a:p>
          <a:p>
            <a:pPr marL="342900" indent="-342900">
              <a:buFont typeface="Arial"/>
              <a:buChar char="•"/>
            </a:pPr>
            <a:r>
              <a:rPr lang="en-US" sz="2000">
                <a:latin typeface="Arial"/>
                <a:cs typeface="Arial"/>
              </a:rPr>
              <a:t>Compromise</a:t>
            </a:r>
          </a:p>
          <a:p>
            <a:pPr marL="342900" indent="-342900">
              <a:buFont typeface="Arial"/>
              <a:buChar char="•"/>
            </a:pPr>
            <a:r>
              <a:rPr lang="en-US" sz="2000">
                <a:latin typeface="Arial"/>
                <a:cs typeface="Arial"/>
              </a:rPr>
              <a:t>Demonstrate courtesy</a:t>
            </a:r>
          </a:p>
          <a:p>
            <a:pPr marL="342900" indent="-342900">
              <a:buFont typeface="Arial"/>
              <a:buChar char="•"/>
            </a:pPr>
            <a:r>
              <a:rPr lang="en-US" sz="2000">
                <a:latin typeface="Arial"/>
                <a:cs typeface="Arial"/>
              </a:rPr>
              <a:t>Be patient</a:t>
            </a:r>
          </a:p>
          <a:p>
            <a:pPr marL="342900" indent="-342900">
              <a:buFont typeface="Arial"/>
              <a:buChar char="•"/>
            </a:pPr>
            <a:r>
              <a:rPr lang="en-US" sz="2000">
                <a:latin typeface="Arial"/>
                <a:cs typeface="Arial"/>
              </a:rPr>
              <a:t>Bring in your RA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C9C8A08-146E-2C31-C9B2-978A777993DD}"/>
              </a:ext>
            </a:extLst>
          </p:cNvPr>
          <p:cNvSpPr txBox="1"/>
          <p:nvPr/>
        </p:nvSpPr>
        <p:spPr>
          <a:xfrm>
            <a:off x="149587" y="6346731"/>
            <a:ext cx="12009242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222222"/>
                </a:solidFill>
                <a:latin typeface="Proxima Nova"/>
              </a:rPr>
              <a:t>Good friends do not always make good roommates. Good roommates do not always make good friends.</a:t>
            </a:r>
          </a:p>
        </p:txBody>
      </p:sp>
    </p:spTree>
    <p:extLst>
      <p:ext uri="{BB962C8B-B14F-4D97-AF65-F5344CB8AC3E}">
        <p14:creationId xmlns:p14="http://schemas.microsoft.com/office/powerpoint/2010/main" val="2131543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029200" y="1394571"/>
            <a:ext cx="5295014" cy="699486"/>
          </a:xfrm>
        </p:spPr>
        <p:txBody>
          <a:bodyPr>
            <a:noAutofit/>
          </a:bodyPr>
          <a:lstStyle/>
          <a:p>
            <a:pPr algn="l">
              <a:defRPr/>
            </a:pPr>
            <a:r>
              <a:rPr lang="en-US" sz="4000" b="1">
                <a:solidFill>
                  <a:srgbClr val="C00000"/>
                </a:solidFill>
                <a:latin typeface="Arial"/>
                <a:cs typeface="Arial"/>
              </a:rPr>
              <a:t>Room Amenities</a:t>
            </a:r>
            <a:endParaRPr lang="en-US" sz="4000" b="1">
              <a:latin typeface="Arial"/>
              <a:cs typeface="Arial"/>
            </a:endParaRPr>
          </a:p>
        </p:txBody>
      </p:sp>
      <p:pic>
        <p:nvPicPr>
          <p:cNvPr id="7" name="Picture 2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0993" y="1421562"/>
            <a:ext cx="3657600" cy="2438400"/>
          </a:xfrm>
          <a:prstGeom prst="rect">
            <a:avLst/>
          </a:prstGeom>
          <a:ln>
            <a:noFill/>
          </a:ln>
          <a:effectLst>
            <a:outerShdw blurRad="190500" dist="63500" dir="2700000" algn="tl" rotWithShape="0">
              <a:srgbClr val="333333">
                <a:alpha val="67000"/>
              </a:srgbClr>
            </a:outerShdw>
          </a:effectLst>
        </p:spPr>
      </p:pic>
      <p:pic>
        <p:nvPicPr>
          <p:cNvPr id="8" name="Picture 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0993" y="4038600"/>
            <a:ext cx="3657600" cy="2433425"/>
          </a:xfrm>
          <a:prstGeom prst="rect">
            <a:avLst/>
          </a:prstGeom>
          <a:ln>
            <a:noFill/>
          </a:ln>
          <a:effectLst>
            <a:outerShdw blurRad="190500" dist="635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144726D-3E92-4F0B-B351-81CA9CE55FBD}"/>
              </a:ext>
            </a:extLst>
          </p:cNvPr>
          <p:cNvSpPr txBox="1"/>
          <p:nvPr/>
        </p:nvSpPr>
        <p:spPr>
          <a:xfrm>
            <a:off x="4419600" y="2235200"/>
            <a:ext cx="753872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Extra-long twin mattress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Desk &amp; chair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Space for clothing; dresser, wardrobe, closet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Trash can (recycling bin in some locations)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Internet access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Air-conditioned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i="1">
                <a:latin typeface="Arial" panose="020B0604020202020204" pitchFamily="34" charset="0"/>
                <a:cs typeface="Arial" panose="020B0604020202020204" pitchFamily="34" charset="0"/>
              </a:rPr>
              <a:t>Check website for full descriptions as different residential communities offer different amenities.</a:t>
            </a:r>
          </a:p>
        </p:txBody>
      </p:sp>
    </p:spTree>
    <p:extLst>
      <p:ext uri="{BB962C8B-B14F-4D97-AF65-F5344CB8AC3E}">
        <p14:creationId xmlns:p14="http://schemas.microsoft.com/office/powerpoint/2010/main" val="24985775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2066CD4E6679E40979F9C8EDE6E5302" ma:contentTypeVersion="20" ma:contentTypeDescription="Create a new document." ma:contentTypeScope="" ma:versionID="f7dc1e468decc43e35e9b473827e556f">
  <xsd:schema xmlns:xsd="http://www.w3.org/2001/XMLSchema" xmlns:xs="http://www.w3.org/2001/XMLSchema" xmlns:p="http://schemas.microsoft.com/office/2006/metadata/properties" xmlns:ns1="http://schemas.microsoft.com/sharepoint/v3" xmlns:ns2="2dea8732-0d68-4475-ad3b-92aaa7d3df81" xmlns:ns3="70f74532-ee80-4544-b28e-3a115b95919a" xmlns:ns4="8be56858-bf0c-43d6-954d-be7222281d29" targetNamespace="http://schemas.microsoft.com/office/2006/metadata/properties" ma:root="true" ma:fieldsID="7a2e19f70259e0fdd66e81421ff5f445" ns1:_="" ns2:_="" ns3:_="" ns4:_="">
    <xsd:import namespace="http://schemas.microsoft.com/sharepoint/v3"/>
    <xsd:import namespace="2dea8732-0d68-4475-ad3b-92aaa7d3df81"/>
    <xsd:import namespace="70f74532-ee80-4544-b28e-3a115b95919a"/>
    <xsd:import namespace="8be56858-bf0c-43d6-954d-be7222281d2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1:_ip_UnifiedCompliancePolicyProperties" minOccurs="0"/>
                <xsd:element ref="ns1:_ip_UnifiedCompliancePolicyUIAction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4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8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9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dea8732-0d68-4475-ad3b-92aaa7d3df8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AutoKeyPoints" ma:index="2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2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4" nillable="true" ma:taxonomy="true" ma:internalName="lcf76f155ced4ddcb4097134ff3c332f" ma:taxonomyFieldName="MediaServiceImageTags" ma:displayName="Image Tags" ma:readOnly="false" ma:fieldId="{5cf76f15-5ced-4ddc-b409-7134ff3c332f}" ma:taxonomyMulti="true" ma:sspId="ce7ed257-b896-4b55-84f7-2c4d79b9c33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6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7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0f74532-ee80-4544-b28e-3a115b95919a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be56858-bf0c-43d6-954d-be7222281d29" elementFormDefault="qualified">
    <xsd:import namespace="http://schemas.microsoft.com/office/2006/documentManagement/types"/>
    <xsd:import namespace="http://schemas.microsoft.com/office/infopath/2007/PartnerControls"/>
    <xsd:element name="TaxCatchAll" ma:index="25" nillable="true" ma:displayName="Taxonomy Catch All Column" ma:hidden="true" ma:list="{cf96aa1b-32f0-40d6-9817-31fe02ce52e2}" ma:internalName="TaxCatchAll" ma:showField="CatchAllData" ma:web="70f74532-ee80-4544-b28e-3a115b95919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  <SharedWithUsers xmlns="70f74532-ee80-4544-b28e-3a115b95919a">
      <UserInfo>
        <DisplayName>White, Aleia (white4ai)</DisplayName>
        <AccountId>10</AccountId>
        <AccountType/>
      </UserInfo>
      <UserInfo>
        <DisplayName>Pinto, Trent (pintott)</DisplayName>
        <AccountId>18</AccountId>
        <AccountType/>
      </UserInfo>
      <UserInfo>
        <DisplayName>Karikari, Mika (karikasn)</DisplayName>
        <AccountId>859</AccountId>
        <AccountType/>
      </UserInfo>
      <UserInfo>
        <DisplayName>Kennedy, Sara (kennes4)</DisplayName>
        <AccountId>74</AccountId>
        <AccountType/>
      </UserInfo>
      <UserInfo>
        <DisplayName>Borges, Caitlin (borgesca)</DisplayName>
        <AccountId>24</AccountId>
        <AccountType/>
      </UserInfo>
      <UserInfo>
        <DisplayName>Moermond, Josh (moermojl)</DisplayName>
        <AccountId>642</AccountId>
        <AccountType/>
      </UserInfo>
      <UserInfo>
        <DisplayName>Brassfield, Lauren (brassfln)</DisplayName>
        <AccountId>1499</AccountId>
        <AccountType/>
      </UserInfo>
      <UserInfo>
        <DisplayName>Spaulding, Bria (spauldba)</DisplayName>
        <AccountId>832</AccountId>
        <AccountType/>
      </UserInfo>
      <UserInfo>
        <DisplayName>Hicks, Nycole (hicksns)</DisplayName>
        <AccountId>1231</AccountId>
        <AccountType/>
      </UserInfo>
      <UserInfo>
        <DisplayName>Resident Education and Development Members</DisplayName>
        <AccountId>7</AccountId>
        <AccountType/>
      </UserInfo>
      <UserInfo>
        <DisplayName>Maloney, Amber (malonal)</DisplayName>
        <AccountId>812</AccountId>
        <AccountType/>
      </UserInfo>
      <UserInfo>
        <DisplayName>Machovina, Nicole (machovnk)</DisplayName>
        <AccountId>835</AccountId>
        <AccountType/>
      </UserInfo>
      <UserInfo>
        <DisplayName>Bettenhausen, Nathan (bettennj)</DisplayName>
        <AccountId>831</AccountId>
        <AccountType/>
      </UserInfo>
      <UserInfo>
        <DisplayName>Obregon-Mantilla, Andres (obregoaf)</DisplayName>
        <AccountId>826</AccountId>
        <AccountType/>
      </UserInfo>
      <UserInfo>
        <DisplayName>Ianiro, Pamela (ianiropa)</DisplayName>
        <AccountId>1540</AccountId>
        <AccountType/>
      </UserInfo>
      <UserInfo>
        <DisplayName>English, Emma (engliseh)</DisplayName>
        <AccountId>829</AccountId>
        <AccountType/>
      </UserInfo>
      <UserInfo>
        <DisplayName>Figueroa, Chas (figuerch)</DisplayName>
        <AccountId>828</AccountId>
        <AccountType/>
      </UserInfo>
      <UserInfo>
        <DisplayName>Seals, Madison (sealsme)</DisplayName>
        <AccountId>396</AccountId>
        <AccountType/>
      </UserInfo>
      <UserInfo>
        <DisplayName>Goeglein, Derek (goegleds)</DisplayName>
        <AccountId>827</AccountId>
        <AccountType/>
      </UserInfo>
      <UserInfo>
        <DisplayName>Pettiford, Coco (pettifce)</DisplayName>
        <AccountId>741</AccountId>
        <AccountType/>
      </UserInfo>
      <UserInfo>
        <DisplayName>Kelly, Denita (kellydt)</DisplayName>
        <AccountId>356</AccountId>
        <AccountType/>
      </UserInfo>
      <UserInfo>
        <DisplayName>Pearson, Marissa (pearsomi)</DisplayName>
        <AccountId>830</AccountId>
        <AccountType/>
      </UserInfo>
      <UserInfo>
        <DisplayName>Foley, Madeline (foleymo)</DisplayName>
        <AccountId>161</AccountId>
        <AccountType/>
      </UserInfo>
      <UserInfo>
        <DisplayName>Luznak, Trevor (luznaktr)</DisplayName>
        <AccountId>1228</AccountId>
        <AccountType/>
      </UserInfo>
      <UserInfo>
        <DisplayName>Sharp, Richard (sharprr)</DisplayName>
        <AccountId>16</AccountId>
        <AccountType/>
      </UserInfo>
      <UserInfo>
        <DisplayName>Dieso, Carl (diesocl)</DisplayName>
        <AccountId>104</AccountId>
        <AccountType/>
      </UserInfo>
      <UserInfo>
        <DisplayName>Sujka, Michelle (sujkame)</DisplayName>
        <AccountId>6</AccountId>
        <AccountType/>
      </UserInfo>
      <UserInfo>
        <DisplayName>Knight, Jacob (knighjb)</DisplayName>
        <AccountId>1481</AccountId>
        <AccountType/>
      </UserInfo>
    </SharedWithUsers>
    <lcf76f155ced4ddcb4097134ff3c332f xmlns="2dea8732-0d68-4475-ad3b-92aaa7d3df81">
      <Terms xmlns="http://schemas.microsoft.com/office/infopath/2007/PartnerControls"/>
    </lcf76f155ced4ddcb4097134ff3c332f>
    <TaxCatchAll xmlns="8be56858-bf0c-43d6-954d-be7222281d29" xsi:nil="true"/>
  </documentManagement>
</p:properties>
</file>

<file path=customXml/itemProps1.xml><?xml version="1.0" encoding="utf-8"?>
<ds:datastoreItem xmlns:ds="http://schemas.openxmlformats.org/officeDocument/2006/customXml" ds:itemID="{8FFB0FC7-3214-41DB-9A23-32F0C2796237}">
  <ds:schemaRefs>
    <ds:schemaRef ds:uri="2dea8732-0d68-4475-ad3b-92aaa7d3df81"/>
    <ds:schemaRef ds:uri="70f74532-ee80-4544-b28e-3a115b95919a"/>
    <ds:schemaRef ds:uri="8be56858-bf0c-43d6-954d-be7222281d2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99CE5354-5B41-4922-B628-9B62794FC4C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104A72F-4422-43EA-88C7-7D3FF9DBC15D}">
  <ds:schemaRefs>
    <ds:schemaRef ds:uri="2dea8732-0d68-4475-ad3b-92aaa7d3df81"/>
    <ds:schemaRef ds:uri="70f74532-ee80-4544-b28e-3a115b95919a"/>
    <ds:schemaRef ds:uri="8be56858-bf0c-43d6-954d-be7222281d29"/>
    <ds:schemaRef ds:uri="c4559b14-b869-4ecf-82df-3a9ad907661b"/>
    <ds:schemaRef ds:uri="c9991e1c-1590-4794-9fe6-241c02a24824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17</Slides>
  <Notes>14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PowerPoint Presentation</vt:lpstr>
      <vt:lpstr>What is University Housing?</vt:lpstr>
      <vt:lpstr>PowerPoint Presentation</vt:lpstr>
      <vt:lpstr>The Bearcat (Residential) Experience</vt:lpstr>
      <vt:lpstr>Safety &amp; Security</vt:lpstr>
      <vt:lpstr>Getting Involved</vt:lpstr>
      <vt:lpstr>PowerPoint Presentation</vt:lpstr>
      <vt:lpstr>PowerPoint Presentation</vt:lpstr>
      <vt:lpstr>Room Amenities</vt:lpstr>
      <vt:lpstr>PowerPoint Presentation</vt:lpstr>
      <vt:lpstr> Are you curious about how your room looks or wondering if you'll get to see it?   The University Housing website has 360 virtual tours, photos, &amp; details about each of our residential communities. Unfortunately, you are unable to get a tour of your specific room during orientation due to summer school, conferences, cleaning, and maintenance. Thanks for understanding.</vt:lpstr>
      <vt:lpstr>All About Move-In</vt:lpstr>
      <vt:lpstr>What NOT to Bring</vt:lpstr>
      <vt:lpstr>What to Bring</vt:lpstr>
      <vt:lpstr>Review the Guide to University Living</vt:lpstr>
      <vt:lpstr>Questions about assignments, room &amp; board charges, or meal plan?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Rogers,Victoria Marie</dc:creator>
  <cp:revision>6</cp:revision>
  <cp:lastPrinted>2018-02-08T21:00:32Z</cp:lastPrinted>
  <dcterms:created xsi:type="dcterms:W3CDTF">2013-01-31T22:04:31Z</dcterms:created>
  <dcterms:modified xsi:type="dcterms:W3CDTF">2024-05-23T20:06:18Z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0x010100C2066CD4E6679E40979F9C8EDE6E5302</vt:lpwstr>
  </property>
  <property fmtid="{D5CDD505-2E9C-101B-9397-08002B2CF9AE}" pid="3" name="MediaServiceImageTags">
    <vt:lpwstr/>
  </property>
</Properties>
</file>